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269" r:id="rId3"/>
    <p:sldId id="270" r:id="rId4"/>
  </p:sldIdLst>
  <p:sldSz cx="10699750" cy="7559675"/>
  <p:notesSz cx="6858000" cy="9144000"/>
  <p:embeddedFontLst>
    <p:embeddedFont>
      <p:font typeface="Roboto" panose="020B0604020202020204" charset="0"/>
      <p:regular r:id="rId6"/>
      <p:bold r:id="rId7"/>
      <p:italic r:id="rId8"/>
      <p:boldItalic r:id="rId9"/>
    </p:embeddedFont>
    <p:embeddedFont>
      <p:font typeface="Libre Baskerville" panose="020B0604020202020204" charset="0"/>
      <p:regular r:id="rId10"/>
      <p:bold r:id="rId11"/>
      <p:italic r:id="rId12"/>
    </p:embeddedFont>
    <p:embeddedFont>
      <p:font typeface="Roboto Slab"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Alfa Slab One" panose="020B0604020202020204" charset="0"/>
      <p:regular r:id="rId19"/>
    </p:embeddedFont>
    <p:embeddedFont>
      <p:font typeface="Roboto Condensed"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60" d="100"/>
          <a:sy n="60" d="100"/>
        </p:scale>
        <p:origin x="10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commentAuthors" Target="commentAuthor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5b9a565ec9_0_75: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5b9a565ec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5b9a565ec9_0_92: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5b9a565ec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CARD SORTING</a:t>
            </a:r>
            <a:endParaRPr sz="2200" b="1">
              <a:solidFill>
                <a:schemeClr val="dk1"/>
              </a:solidFill>
              <a:latin typeface="Roboto"/>
              <a:ea typeface="Roboto"/>
              <a:cs typeface="Roboto"/>
              <a:sym typeface="Roboto"/>
            </a:endParaRPr>
          </a:p>
        </p:txBody>
      </p:sp>
      <p:sp>
        <p:nvSpPr>
          <p:cNvPr id="275" name="Google Shape;275;p32"/>
          <p:cNvSpPr/>
          <p:nvPr/>
        </p:nvSpPr>
        <p:spPr>
          <a:xfrm>
            <a:off x="307350" y="1096925"/>
            <a:ext cx="5451600" cy="1745100"/>
          </a:xfrm>
          <a:prstGeom prst="rect">
            <a:avLst/>
          </a:prstGeom>
          <a:noFill/>
          <a:ln>
            <a:noFill/>
          </a:ln>
        </p:spPr>
        <p:txBody>
          <a:bodyPr spcFirstLastPara="1" wrap="square" lIns="91425" tIns="91425" rIns="312950"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Card sorting can be used during an interview or a focus group to better understand a participant’s desires, priorities, or values, in comparison to one another. The activity uses a set of simple visuals (one per card), which show relevant choices that a person may have in a certain set of circumstances. For example, respondents may rank a set of characteristics of a latrine according to their importance (in their opinion), such as durability, easy to clean, attractive color, availability of local materials, etc., which are depicted in photos or graphics. Beyond the interview questions, this allows the researcher to more deeply understand users’ values and priorities underlying their decision-making process.</a:t>
            </a:r>
            <a:endParaRPr sz="1100">
              <a:solidFill>
                <a:srgbClr val="181818"/>
              </a:solidFill>
              <a:latin typeface="Roboto"/>
              <a:ea typeface="Roboto"/>
              <a:cs typeface="Roboto"/>
              <a:sym typeface="Roboto"/>
            </a:endParaRPr>
          </a:p>
        </p:txBody>
      </p:sp>
      <p:sp>
        <p:nvSpPr>
          <p:cNvPr id="276" name="Google Shape;276;p32"/>
          <p:cNvSpPr/>
          <p:nvPr/>
        </p:nvSpPr>
        <p:spPr>
          <a:xfrm>
            <a:off x="307350" y="2965625"/>
            <a:ext cx="5115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Researchers can use card sorting to understand respondents’ preferences, as they prioritize or rank concepts.</a:t>
            </a:r>
            <a:endParaRPr sz="1100">
              <a:solidFill>
                <a:srgbClr val="181818"/>
              </a:solidFill>
              <a:latin typeface="Roboto"/>
              <a:ea typeface="Roboto"/>
              <a:cs typeface="Roboto"/>
              <a:sym typeface="Roboto"/>
            </a:endParaRPr>
          </a:p>
        </p:txBody>
      </p:sp>
      <p:sp>
        <p:nvSpPr>
          <p:cNvPr id="277" name="Google Shape;277;p32"/>
          <p:cNvSpPr/>
          <p:nvPr/>
        </p:nvSpPr>
        <p:spPr>
          <a:xfrm>
            <a:off x="307350" y="4169890"/>
            <a:ext cx="5115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a:solidFill>
                  <a:srgbClr val="181818"/>
                </a:solidFill>
                <a:latin typeface="Roboto"/>
                <a:ea typeface="Roboto"/>
                <a:cs typeface="Roboto"/>
                <a:sym typeface="Roboto"/>
              </a:rPr>
              <a:t>WASH researchers can utilize card sorting to understand how users may prioritize or rank different WASH concepts, such as behaviors, values, or product features and characteristics.</a:t>
            </a:r>
            <a:endParaRPr sz="1100">
              <a:solidFill>
                <a:srgbClr val="181818"/>
              </a:solidFill>
              <a:latin typeface="Roboto"/>
              <a:ea typeface="Roboto"/>
              <a:cs typeface="Roboto"/>
              <a:sym typeface="Roboto"/>
            </a:endParaRPr>
          </a:p>
        </p:txBody>
      </p:sp>
      <p:sp>
        <p:nvSpPr>
          <p:cNvPr id="278" name="Google Shape;278;p32"/>
          <p:cNvSpPr/>
          <p:nvPr/>
        </p:nvSpPr>
        <p:spPr>
          <a:xfrm>
            <a:off x="307350" y="537413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20-30 minutes</a:t>
            </a:r>
            <a:endParaRPr sz="1100">
              <a:solidFill>
                <a:schemeClr val="accent2"/>
              </a:solidFill>
              <a:latin typeface="Roboto"/>
              <a:ea typeface="Roboto"/>
              <a:cs typeface="Roboto"/>
              <a:sym typeface="Roboto"/>
            </a:endParaRPr>
          </a:p>
        </p:txBody>
      </p:sp>
      <p:sp>
        <p:nvSpPr>
          <p:cNvPr id="279" name="Google Shape;279;p32"/>
          <p:cNvSpPr/>
          <p:nvPr/>
        </p:nvSpPr>
        <p:spPr>
          <a:xfrm>
            <a:off x="307350" y="6195861"/>
            <a:ext cx="5115600" cy="1120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PREPARED PHOTOS/IMAGES/CARDS</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PAPER OR NOTEBOOK</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1"/>
              </a:solidFill>
              <a:latin typeface="Roboto"/>
              <a:ea typeface="Roboto"/>
              <a:cs typeface="Roboto"/>
              <a:sym typeface="Roboto"/>
            </a:endParaRPr>
          </a:p>
        </p:txBody>
      </p:sp>
      <p:sp>
        <p:nvSpPr>
          <p:cNvPr id="280" name="Google Shape;280;p32"/>
          <p:cNvSpPr txBox="1"/>
          <p:nvPr/>
        </p:nvSpPr>
        <p:spPr>
          <a:xfrm>
            <a:off x="5579575" y="1096925"/>
            <a:ext cx="4794300" cy="42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bn" sz="1100" b="1">
                <a:solidFill>
                  <a:srgbClr val="0C4E5A"/>
                </a:solidFill>
                <a:latin typeface="Roboto"/>
                <a:ea typeface="Roboto"/>
                <a:cs typeface="Roboto"/>
                <a:sym typeface="Roboto"/>
              </a:rPr>
              <a:t>STEPS</a:t>
            </a:r>
            <a:endParaRPr sz="1100" b="1">
              <a:solidFill>
                <a:srgbClr val="0C4E5A"/>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Arial"/>
              <a:buAutoNum type="arabicPeriod"/>
            </a:pPr>
            <a:r>
              <a:rPr lang="bn" sz="1100" b="1">
                <a:solidFill>
                  <a:srgbClr val="181818"/>
                </a:solidFill>
                <a:latin typeface="Roboto"/>
                <a:ea typeface="Roboto"/>
                <a:cs typeface="Roboto"/>
                <a:sym typeface="Roboto"/>
              </a:rPr>
              <a:t>Develop Cards. </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Develop your cards while you are also developing your interview guide, as you want to make sure they are complementary - the cards can help you explore ideas or concepts not fully covered in the interview.</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Decide which concept you want to explore- it should be something that people will need to make a decision about. It could be something that has multiple options or a variety of factors influencing the choice.</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Some examples include: </a:t>
            </a:r>
            <a:endParaRPr sz="110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a:solidFill>
                  <a:srgbClr val="181818"/>
                </a:solidFill>
                <a:latin typeface="Roboto"/>
                <a:ea typeface="Roboto"/>
                <a:cs typeface="Roboto"/>
                <a:sym typeface="Roboto"/>
              </a:rPr>
              <a:t>Which sanitation behaviors are more or less socially acceptable or more or less important for health?</a:t>
            </a:r>
            <a:endParaRPr sz="110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a:solidFill>
                  <a:srgbClr val="181818"/>
                </a:solidFill>
                <a:latin typeface="Roboto"/>
                <a:ea typeface="Roboto"/>
                <a:cs typeface="Roboto"/>
                <a:sym typeface="Roboto"/>
              </a:rPr>
              <a:t>Which actors are more influential in a community?</a:t>
            </a:r>
            <a:endParaRPr sz="110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a:solidFill>
                  <a:srgbClr val="181818"/>
                </a:solidFill>
                <a:latin typeface="Roboto"/>
                <a:ea typeface="Roboto"/>
                <a:cs typeface="Roboto"/>
                <a:sym typeface="Roboto"/>
              </a:rPr>
              <a:t>Which types of sanitation products are more or less important?</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Once you have decided on the concept, make the cards with visuals depicting each option or characteristic. You can draw pictures or print photos or graphics. Try to choose visuals which are appropriate and will be easily understood by the respondents, requiring minimal explanation.</a:t>
            </a:r>
            <a:endParaRPr sz="1100">
              <a:solidFill>
                <a:srgbClr val="181818"/>
              </a:solidFill>
              <a:latin typeface="Roboto"/>
              <a:ea typeface="Roboto"/>
              <a:cs typeface="Roboto"/>
              <a:sym typeface="Roboto"/>
            </a:endParaRPr>
          </a:p>
        </p:txBody>
      </p:sp>
      <p:pic>
        <p:nvPicPr>
          <p:cNvPr id="281" name="Google Shape;281;p32"/>
          <p:cNvPicPr preferRelativeResize="0"/>
          <p:nvPr/>
        </p:nvPicPr>
        <p:blipFill>
          <a:blip r:embed="rId3">
            <a:alphaModFix/>
          </a:blip>
          <a:stretch>
            <a:fillRect/>
          </a:stretch>
        </p:blipFill>
        <p:spPr>
          <a:xfrm rot="-3916238">
            <a:off x="119105" y="207950"/>
            <a:ext cx="832320" cy="693600"/>
          </a:xfrm>
          <a:prstGeom prst="rect">
            <a:avLst/>
          </a:prstGeom>
          <a:noFill/>
          <a:ln>
            <a:noFill/>
          </a:ln>
        </p:spPr>
      </p:pic>
      <p:pic>
        <p:nvPicPr>
          <p:cNvPr id="282" name="Google Shape;282;p32"/>
          <p:cNvPicPr preferRelativeResize="0"/>
          <p:nvPr/>
        </p:nvPicPr>
        <p:blipFill>
          <a:blip r:embed="rId4">
            <a:alphaModFix/>
          </a:blip>
          <a:stretch>
            <a:fillRect/>
          </a:stretch>
        </p:blipFill>
        <p:spPr>
          <a:xfrm>
            <a:off x="9314976" y="6332600"/>
            <a:ext cx="809874" cy="1254726"/>
          </a:xfrm>
          <a:prstGeom prst="rect">
            <a:avLst/>
          </a:prstGeom>
          <a:noFill/>
          <a:ln>
            <a:noFill/>
          </a:ln>
        </p:spPr>
      </p:pic>
      <p:pic>
        <p:nvPicPr>
          <p:cNvPr id="283" name="Google Shape;283;p32"/>
          <p:cNvPicPr preferRelativeResize="0"/>
          <p:nvPr/>
        </p:nvPicPr>
        <p:blipFill rotWithShape="1">
          <a:blip r:embed="rId5">
            <a:alphaModFix/>
          </a:blip>
          <a:srcRect l="-4300" r="4299"/>
          <a:stretch/>
        </p:blipFill>
        <p:spPr>
          <a:xfrm>
            <a:off x="8298625" y="6332600"/>
            <a:ext cx="886251" cy="1254724"/>
          </a:xfrm>
          <a:prstGeom prst="rect">
            <a:avLst/>
          </a:prstGeom>
          <a:noFill/>
          <a:ln>
            <a:noFill/>
          </a:ln>
        </p:spPr>
      </p:pic>
      <p:pic>
        <p:nvPicPr>
          <p:cNvPr id="284" name="Google Shape;284;p32"/>
          <p:cNvPicPr preferRelativeResize="0"/>
          <p:nvPr/>
        </p:nvPicPr>
        <p:blipFill rotWithShape="1">
          <a:blip r:embed="rId6">
            <a:alphaModFix/>
          </a:blip>
          <a:srcRect l="357" r="367"/>
          <a:stretch/>
        </p:blipFill>
        <p:spPr>
          <a:xfrm flipH="1">
            <a:off x="7247051" y="6466825"/>
            <a:ext cx="723237" cy="1120499"/>
          </a:xfrm>
          <a:prstGeom prst="rect">
            <a:avLst/>
          </a:prstGeom>
          <a:noFill/>
          <a:ln>
            <a:noFill/>
          </a:ln>
        </p:spPr>
      </p:pic>
      <p:pic>
        <p:nvPicPr>
          <p:cNvPr id="285" name="Google Shape;285;p32"/>
          <p:cNvPicPr preferRelativeResize="0"/>
          <p:nvPr/>
        </p:nvPicPr>
        <p:blipFill>
          <a:blip r:embed="rId7">
            <a:alphaModFix/>
          </a:blip>
          <a:stretch>
            <a:fillRect/>
          </a:stretch>
        </p:blipFill>
        <p:spPr>
          <a:xfrm rot="-7470586" flipH="1">
            <a:off x="6962653" y="6695274"/>
            <a:ext cx="299662" cy="663601"/>
          </a:xfrm>
          <a:prstGeom prst="rect">
            <a:avLst/>
          </a:prstGeom>
          <a:noFill/>
          <a:ln>
            <a:noFill/>
          </a:ln>
        </p:spPr>
      </p:pic>
      <p:pic>
        <p:nvPicPr>
          <p:cNvPr id="286" name="Google Shape;286;p32"/>
          <p:cNvPicPr preferRelativeResize="0"/>
          <p:nvPr/>
        </p:nvPicPr>
        <p:blipFill>
          <a:blip r:embed="rId8">
            <a:alphaModFix/>
          </a:blip>
          <a:stretch>
            <a:fillRect/>
          </a:stretch>
        </p:blipFill>
        <p:spPr>
          <a:xfrm rot="-1630318">
            <a:off x="7081061" y="6337539"/>
            <a:ext cx="318400" cy="389325"/>
          </a:xfrm>
          <a:prstGeom prst="rect">
            <a:avLst/>
          </a:prstGeom>
          <a:noFill/>
          <a:ln>
            <a:noFill/>
          </a:ln>
        </p:spPr>
      </p:pic>
      <p:sp>
        <p:nvSpPr>
          <p:cNvPr id="287" name="Google Shape;287;p32"/>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33"/>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CARD SORTING</a:t>
            </a:r>
            <a:endParaRPr sz="2200" b="1">
              <a:solidFill>
                <a:schemeClr val="dk1"/>
              </a:solidFill>
              <a:latin typeface="Roboto"/>
              <a:ea typeface="Roboto"/>
              <a:cs typeface="Roboto"/>
              <a:sym typeface="Roboto"/>
            </a:endParaRPr>
          </a:p>
        </p:txBody>
      </p:sp>
      <p:sp>
        <p:nvSpPr>
          <p:cNvPr id="294" name="Google Shape;294;p33"/>
          <p:cNvSpPr txBox="1"/>
          <p:nvPr/>
        </p:nvSpPr>
        <p:spPr>
          <a:xfrm>
            <a:off x="351525" y="1077825"/>
            <a:ext cx="4614900" cy="61569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C4E5A"/>
              </a:buClr>
              <a:buSzPts val="1100"/>
              <a:buFont typeface="Arial"/>
              <a:buAutoNum type="arabicPeriod" startAt="2"/>
            </a:pPr>
            <a:r>
              <a:rPr lang="bn" sz="1100" b="1">
                <a:solidFill>
                  <a:srgbClr val="181818"/>
                </a:solidFill>
                <a:latin typeface="Roboto"/>
                <a:ea typeface="Roboto"/>
                <a:cs typeface="Roboto"/>
                <a:sym typeface="Roboto"/>
              </a:rPr>
              <a:t>Facilitate card sorting with interview respondents</a:t>
            </a:r>
            <a:endParaRPr sz="1100" b="1">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Show the respondent(s) the cards, and explain the general categories (latrine product features, finance options, etc.). </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Ask respondent(s) to make an initial selection and rank them, such as the top or bottom, or most or least important or desirable. </a:t>
            </a:r>
            <a:endParaRPr sz="110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a:solidFill>
                  <a:srgbClr val="181818"/>
                </a:solidFill>
                <a:latin typeface="Roboto"/>
                <a:ea typeface="Roboto"/>
                <a:cs typeface="Roboto"/>
                <a:sym typeface="Roboto"/>
              </a:rPr>
              <a:t>Option 1: Pile sorting </a:t>
            </a:r>
            <a:endParaRPr sz="110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a:solidFill>
                  <a:srgbClr val="181818"/>
                </a:solidFill>
                <a:latin typeface="Roboto"/>
                <a:ea typeface="Roboto"/>
                <a:cs typeface="Roboto"/>
                <a:sym typeface="Roboto"/>
              </a:rPr>
              <a:t>Option 2: Ordering or ranking</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Explore their ranking with further questions such as,</a:t>
            </a:r>
            <a:endParaRPr sz="110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a:solidFill>
                  <a:srgbClr val="181818"/>
                </a:solidFill>
                <a:latin typeface="Roboto"/>
                <a:ea typeface="Roboto"/>
                <a:cs typeface="Roboto"/>
                <a:sym typeface="Roboto"/>
              </a:rPr>
              <a:t>Which one of these are you most willing to invest in?</a:t>
            </a:r>
            <a:endParaRPr sz="110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a:solidFill>
                  <a:srgbClr val="181818"/>
                </a:solidFill>
                <a:latin typeface="Roboto"/>
                <a:ea typeface="Roboto"/>
                <a:cs typeface="Roboto"/>
                <a:sym typeface="Roboto"/>
              </a:rPr>
              <a:t>Or which is most influential in your child’s life?</a:t>
            </a:r>
            <a:endParaRPr sz="110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a:solidFill>
                  <a:srgbClr val="181818"/>
                </a:solidFill>
                <a:latin typeface="Roboto"/>
                <a:ea typeface="Roboto"/>
                <a:cs typeface="Roboto"/>
                <a:sym typeface="Roboto"/>
              </a:rPr>
              <a:t>Or, which of  these behaviors would you start doing? Stop doing?</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Keep asking ‘why,’ in order to understand the reasoning and motivation behind their choice. </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Remember to take notes of their responses, including both the ranking and their explanations. For ease of recording, you may also take photos of their ranking.</a:t>
            </a:r>
            <a:endParaRPr sz="1100">
              <a:solidFill>
                <a:srgbClr val="181818"/>
              </a:solidFill>
              <a:latin typeface="Roboto"/>
              <a:ea typeface="Roboto"/>
              <a:cs typeface="Roboto"/>
              <a:sym typeface="Roboto"/>
            </a:endParaRPr>
          </a:p>
        </p:txBody>
      </p:sp>
      <p:pic>
        <p:nvPicPr>
          <p:cNvPr id="295" name="Google Shape;295;p33"/>
          <p:cNvPicPr preferRelativeResize="0"/>
          <p:nvPr/>
        </p:nvPicPr>
        <p:blipFill>
          <a:blip r:embed="rId3">
            <a:alphaModFix/>
          </a:blip>
          <a:stretch>
            <a:fillRect/>
          </a:stretch>
        </p:blipFill>
        <p:spPr>
          <a:xfrm rot="-3916238">
            <a:off x="119105" y="207950"/>
            <a:ext cx="832320" cy="693600"/>
          </a:xfrm>
          <a:prstGeom prst="rect">
            <a:avLst/>
          </a:prstGeom>
          <a:noFill/>
          <a:ln>
            <a:noFill/>
          </a:ln>
        </p:spPr>
      </p:pic>
      <p:pic>
        <p:nvPicPr>
          <p:cNvPr id="296" name="Google Shape;296;p33"/>
          <p:cNvPicPr preferRelativeResize="0"/>
          <p:nvPr/>
        </p:nvPicPr>
        <p:blipFill>
          <a:blip r:embed="rId4">
            <a:alphaModFix/>
          </a:blip>
          <a:stretch>
            <a:fillRect/>
          </a:stretch>
        </p:blipFill>
        <p:spPr>
          <a:xfrm>
            <a:off x="9314976" y="6332600"/>
            <a:ext cx="809874" cy="1254726"/>
          </a:xfrm>
          <a:prstGeom prst="rect">
            <a:avLst/>
          </a:prstGeom>
          <a:noFill/>
          <a:ln>
            <a:noFill/>
          </a:ln>
        </p:spPr>
      </p:pic>
      <p:pic>
        <p:nvPicPr>
          <p:cNvPr id="297" name="Google Shape;297;p33"/>
          <p:cNvPicPr preferRelativeResize="0"/>
          <p:nvPr/>
        </p:nvPicPr>
        <p:blipFill rotWithShape="1">
          <a:blip r:embed="rId5">
            <a:alphaModFix/>
          </a:blip>
          <a:srcRect l="-4300" r="4299"/>
          <a:stretch/>
        </p:blipFill>
        <p:spPr>
          <a:xfrm>
            <a:off x="8298625" y="6332600"/>
            <a:ext cx="886251" cy="1254724"/>
          </a:xfrm>
          <a:prstGeom prst="rect">
            <a:avLst/>
          </a:prstGeom>
          <a:noFill/>
          <a:ln>
            <a:noFill/>
          </a:ln>
        </p:spPr>
      </p:pic>
      <p:pic>
        <p:nvPicPr>
          <p:cNvPr id="298" name="Google Shape;298;p33"/>
          <p:cNvPicPr preferRelativeResize="0"/>
          <p:nvPr/>
        </p:nvPicPr>
        <p:blipFill rotWithShape="1">
          <a:blip r:embed="rId6">
            <a:alphaModFix/>
          </a:blip>
          <a:srcRect l="357" r="367"/>
          <a:stretch/>
        </p:blipFill>
        <p:spPr>
          <a:xfrm flipH="1">
            <a:off x="7247051" y="6466825"/>
            <a:ext cx="723237" cy="1120499"/>
          </a:xfrm>
          <a:prstGeom prst="rect">
            <a:avLst/>
          </a:prstGeom>
          <a:noFill/>
          <a:ln>
            <a:noFill/>
          </a:ln>
        </p:spPr>
      </p:pic>
      <p:pic>
        <p:nvPicPr>
          <p:cNvPr id="299" name="Google Shape;299;p33"/>
          <p:cNvPicPr preferRelativeResize="0"/>
          <p:nvPr/>
        </p:nvPicPr>
        <p:blipFill>
          <a:blip r:embed="rId7">
            <a:alphaModFix/>
          </a:blip>
          <a:stretch>
            <a:fillRect/>
          </a:stretch>
        </p:blipFill>
        <p:spPr>
          <a:xfrm rot="-7470586" flipH="1">
            <a:off x="6962653" y="6695274"/>
            <a:ext cx="299662" cy="663601"/>
          </a:xfrm>
          <a:prstGeom prst="rect">
            <a:avLst/>
          </a:prstGeom>
          <a:noFill/>
          <a:ln>
            <a:noFill/>
          </a:ln>
        </p:spPr>
      </p:pic>
      <p:pic>
        <p:nvPicPr>
          <p:cNvPr id="300" name="Google Shape;300;p33"/>
          <p:cNvPicPr preferRelativeResize="0"/>
          <p:nvPr/>
        </p:nvPicPr>
        <p:blipFill>
          <a:blip r:embed="rId8">
            <a:alphaModFix/>
          </a:blip>
          <a:stretch>
            <a:fillRect/>
          </a:stretch>
        </p:blipFill>
        <p:spPr>
          <a:xfrm rot="-1630318">
            <a:off x="7081061" y="6337539"/>
            <a:ext cx="318400" cy="389325"/>
          </a:xfrm>
          <a:prstGeom prst="rect">
            <a:avLst/>
          </a:prstGeom>
          <a:noFill/>
          <a:ln>
            <a:noFill/>
          </a:ln>
        </p:spPr>
      </p:pic>
      <p:sp>
        <p:nvSpPr>
          <p:cNvPr id="301" name="Google Shape;301;p33"/>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531</Words>
  <Application>Microsoft Office PowerPoint</Application>
  <PresentationFormat>Custom</PresentationFormat>
  <Paragraphs>36</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Roboto</vt:lpstr>
      <vt:lpstr>Arial</vt:lpstr>
      <vt:lpstr>Libre Baskerville</vt:lpstr>
      <vt:lpstr>Roboto Slab</vt:lpstr>
      <vt:lpstr>Calibri</vt:lpstr>
      <vt:lpstr>Alfa Slab One</vt:lpstr>
      <vt:lpstr>Roboto Condensed</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2022-10-14T16:54:26Z</dcterms:modified>
</cp:coreProperties>
</file>