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334" r:id="rId3"/>
  </p:sldIdLst>
  <p:sldSz cx="10699750" cy="7559675"/>
  <p:notesSz cx="6858000" cy="9144000"/>
  <p:embeddedFontLst>
    <p:embeddedFont>
      <p:font typeface="Alfa Slab One" panose="020B0604020202020204" charset="0"/>
      <p:regular r:id="rId5"/>
    </p:embeddedFont>
    <p:embeddedFont>
      <p:font typeface="Calibri" panose="020F0502020204030204" pitchFamily="34" charset="0"/>
      <p:regular r:id="rId6"/>
      <p:bold r:id="rId7"/>
      <p:italic r:id="rId8"/>
      <p:boldItalic r:id="rId9"/>
    </p:embeddedFont>
    <p:embeddedFont>
      <p:font typeface="Libre Baskerville" panose="020B0604020202020204" charset="0"/>
      <p:regular r:id="rId10"/>
      <p:bold r:id="rId11"/>
      <p:italic r:id="rId12"/>
    </p:embeddedFont>
    <p:embeddedFont>
      <p:font typeface="Roboto" panose="020B0604020202020204" charset="0"/>
      <p:regular r:id="rId13"/>
      <p:bold r:id="rId14"/>
      <p:italic r:id="rId15"/>
      <p:boldItalic r:id="rId16"/>
    </p:embeddedFont>
    <p:embeddedFont>
      <p:font typeface="Roboto Condensed" panose="020B0604020202020204" charset="0"/>
      <p:regular r:id="rId17"/>
      <p:bold r:id="rId18"/>
      <p:italic r:id="rId19"/>
      <p:boldItalic r:id="rId20"/>
    </p:embeddedFont>
    <p:embeddedFont>
      <p:font typeface="Inter" panose="020B0604020202020204" charset="0"/>
      <p:regular r:id="rId21"/>
      <p:bold r:id="rId22"/>
    </p:embeddedFont>
    <p:embeddedFont>
      <p:font typeface="Roboto Slab"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3f6d408587_0_296: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3f6d40858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26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549" name="Google Shape;549;p51"/>
          <p:cNvSpPr txBox="1"/>
          <p:nvPr/>
        </p:nvSpPr>
        <p:spPr>
          <a:xfrm>
            <a:off x="753150" y="554625"/>
            <a:ext cx="4371300" cy="523190"/>
          </a:xfrm>
          <a:prstGeom prst="rect">
            <a:avLst/>
          </a:prstGeom>
          <a:noFill/>
          <a:ln>
            <a:noFill/>
          </a:ln>
        </p:spPr>
        <p:txBody>
          <a:bodyPr spcFirstLastPara="1" wrap="square" lIns="91425" tIns="91425" rIns="91425" bIns="91425" anchor="t" anchorCtr="0">
            <a:spAutoFit/>
          </a:bodyPr>
          <a:lstStyle/>
          <a:p>
            <a:pPr lvl="0"/>
            <a:r>
              <a:rPr lang="fr" sz="2200" b="1" dirty="0">
                <a:solidFill>
                  <a:schemeClr val="dk1"/>
                </a:solidFill>
                <a:latin typeface="Roboto"/>
                <a:ea typeface="Roboto"/>
                <a:cs typeface="Roboto"/>
                <a:sym typeface="Roboto"/>
              </a:rPr>
              <a:t>CARTOGRAPHIE </a:t>
            </a:r>
            <a:r>
              <a:rPr lang="fr-FR" sz="2200" b="1" dirty="0" smtClean="0">
                <a:solidFill>
                  <a:schemeClr val="dk1"/>
                </a:solidFill>
                <a:latin typeface="Roboto"/>
                <a:ea typeface="Roboto"/>
                <a:cs typeface="Roboto"/>
                <a:sym typeface="Roboto"/>
              </a:rPr>
              <a:t>DES </a:t>
            </a:r>
            <a:r>
              <a:rPr lang="fr-FR" sz="2200" b="1" dirty="0">
                <a:solidFill>
                  <a:schemeClr val="dk1"/>
                </a:solidFill>
                <a:latin typeface="Roboto"/>
                <a:ea typeface="Roboto"/>
                <a:cs typeface="Roboto"/>
                <a:sym typeface="Roboto"/>
              </a:rPr>
              <a:t>AFFINITÉS</a:t>
            </a:r>
          </a:p>
        </p:txBody>
      </p:sp>
      <p:sp>
        <p:nvSpPr>
          <p:cNvPr id="550" name="Google Shape;550;p51"/>
          <p:cNvSpPr/>
          <p:nvPr/>
        </p:nvSpPr>
        <p:spPr>
          <a:xfrm>
            <a:off x="244900" y="1268150"/>
            <a:ext cx="5451600" cy="1839600"/>
          </a:xfrm>
          <a:prstGeom prst="rect">
            <a:avLst/>
          </a:prstGeom>
          <a:noFill/>
          <a:ln>
            <a:noFill/>
          </a:ln>
        </p:spPr>
        <p:txBody>
          <a:bodyPr spcFirstLastPara="1" wrap="square" lIns="91425" tIns="91425" rIns="737975" bIns="91425" anchor="ctr" anchorCtr="0">
            <a:noAutofit/>
          </a:bodyPr>
          <a:lstStyle/>
          <a:p>
            <a:pPr lvl="0">
              <a:lnSpc>
                <a:spcPct val="115000"/>
              </a:lnSpc>
              <a:buClr>
                <a:schemeClr val="dk1"/>
              </a:buClr>
              <a:buSzPts val="1100"/>
            </a:pPr>
            <a:r>
              <a:rPr lang="fr" sz="1100" dirty="0">
                <a:solidFill>
                  <a:srgbClr val="181818"/>
                </a:solidFill>
                <a:latin typeface="Roboto"/>
                <a:ea typeface="Roboto"/>
                <a:cs typeface="Roboto"/>
                <a:sym typeface="Roboto"/>
              </a:rPr>
              <a:t>Après avoir mené des recherches et regroupé toutes les découvertes des chercheurs en un seul endroit, les membres de l'équipe peuvent utiliser la cartographie </a:t>
            </a:r>
            <a:r>
              <a:rPr lang="fr-FR" sz="1100" dirty="0">
                <a:solidFill>
                  <a:srgbClr val="181818"/>
                </a:solidFill>
                <a:latin typeface="Roboto"/>
                <a:ea typeface="Roboto"/>
                <a:cs typeface="Roboto"/>
                <a:sym typeface="Roboto"/>
              </a:rPr>
              <a:t>des </a:t>
            </a:r>
            <a:r>
              <a:rPr lang="fr" sz="1100" dirty="0">
                <a:solidFill>
                  <a:srgbClr val="181818"/>
                </a:solidFill>
                <a:latin typeface="Roboto"/>
                <a:ea typeface="Roboto"/>
                <a:cs typeface="Roboto"/>
                <a:sym typeface="Roboto"/>
              </a:rPr>
              <a:t>affinités comme point de départ pour l'analyse. Quel que soit le type de résultats ou la taille de l'ensemble de données, les équipes WASH peuvent décomposer les données en thèmes et groupes clés, ce qui permet de mettre en évidence les comportements, les expériences, les valeurs et les préférences communs des utilisateurs. Par exemple, la cartographie des affinités utilisant les données de la recherche sur l'hygiène peut identifier les différents comportements, motivations et influenceurs affectant le lavage des mains.</a:t>
            </a:r>
            <a:endParaRPr sz="1100" dirty="0">
              <a:solidFill>
                <a:srgbClr val="181818"/>
              </a:solidFill>
              <a:latin typeface="Roboto"/>
              <a:ea typeface="Roboto"/>
              <a:cs typeface="Roboto"/>
              <a:sym typeface="Roboto"/>
            </a:endParaRPr>
          </a:p>
        </p:txBody>
      </p:sp>
      <p:sp>
        <p:nvSpPr>
          <p:cNvPr id="551" name="Google Shape;551;p51"/>
          <p:cNvSpPr/>
          <p:nvPr/>
        </p:nvSpPr>
        <p:spPr>
          <a:xfrm>
            <a:off x="244900" y="3246951"/>
            <a:ext cx="5007584" cy="821845"/>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dirty="0">
                <a:solidFill>
                  <a:srgbClr val="0C4E5A"/>
                </a:solidFill>
                <a:latin typeface="Roboto"/>
                <a:ea typeface="Roboto"/>
                <a:cs typeface="Roboto"/>
                <a:sym typeface="Roboto"/>
              </a:rPr>
              <a:t>OBJECTIF</a:t>
            </a:r>
            <a:endParaRPr sz="1100" b="1" dirty="0">
              <a:solidFill>
                <a:srgbClr val="0C4E5A"/>
              </a:solidFill>
              <a:latin typeface="Roboto"/>
              <a:ea typeface="Roboto"/>
              <a:cs typeface="Roboto"/>
              <a:sym typeface="Roboto"/>
            </a:endParaRPr>
          </a:p>
          <a:p>
            <a:pPr marL="0" lvl="0" indent="0" algn="l" rtl="0">
              <a:lnSpc>
                <a:spcPct val="115000"/>
              </a:lnSpc>
              <a:spcBef>
                <a:spcPts val="0"/>
              </a:spcBef>
              <a:spcAft>
                <a:spcPts val="0"/>
              </a:spcAft>
              <a:buNone/>
            </a:pPr>
            <a:r>
              <a:rPr lang="fr" sz="1100" dirty="0" smtClean="0">
                <a:solidFill>
                  <a:srgbClr val="181818"/>
                </a:solidFill>
                <a:latin typeface="Roboto"/>
                <a:ea typeface="Roboto"/>
                <a:cs typeface="Roboto"/>
                <a:sym typeface="Roboto"/>
              </a:rPr>
              <a:t>La </a:t>
            </a:r>
            <a:r>
              <a:rPr lang="fr" sz="1100" dirty="0">
                <a:solidFill>
                  <a:srgbClr val="181818"/>
                </a:solidFill>
                <a:latin typeface="Roboto"/>
                <a:ea typeface="Roboto"/>
                <a:cs typeface="Roboto"/>
                <a:sym typeface="Roboto"/>
              </a:rPr>
              <a:t>cartographie </a:t>
            </a:r>
            <a:r>
              <a:rPr lang="fr-FR" sz="1100" dirty="0" smtClean="0">
                <a:solidFill>
                  <a:srgbClr val="181818"/>
                </a:solidFill>
                <a:latin typeface="Roboto"/>
                <a:ea typeface="Roboto"/>
                <a:cs typeface="Roboto"/>
                <a:sym typeface="Roboto"/>
              </a:rPr>
              <a:t>des </a:t>
            </a:r>
            <a:r>
              <a:rPr lang="fr" sz="1100" dirty="0" smtClean="0">
                <a:solidFill>
                  <a:srgbClr val="181818"/>
                </a:solidFill>
                <a:latin typeface="Roboto"/>
                <a:ea typeface="Roboto"/>
                <a:cs typeface="Roboto"/>
                <a:sym typeface="Roboto"/>
              </a:rPr>
              <a:t>affinités </a:t>
            </a:r>
            <a:r>
              <a:rPr lang="fr" sz="1100" dirty="0">
                <a:solidFill>
                  <a:srgbClr val="181818"/>
                </a:solidFill>
                <a:latin typeface="Roboto"/>
                <a:ea typeface="Roboto"/>
                <a:cs typeface="Roboto"/>
                <a:sym typeface="Roboto"/>
              </a:rPr>
              <a:t>guide les chercheurs pour commencer à analyser les données en organisant les résultats en thèmes ou en groupes.</a:t>
            </a:r>
            <a:endParaRPr sz="1100" dirty="0">
              <a:solidFill>
                <a:srgbClr val="181818"/>
              </a:solidFill>
              <a:latin typeface="Roboto"/>
              <a:ea typeface="Roboto"/>
              <a:cs typeface="Roboto"/>
              <a:sym typeface="Roboto"/>
            </a:endParaRPr>
          </a:p>
        </p:txBody>
      </p:sp>
      <p:sp>
        <p:nvSpPr>
          <p:cNvPr id="552" name="Google Shape;552;p51"/>
          <p:cNvSpPr/>
          <p:nvPr/>
        </p:nvSpPr>
        <p:spPr>
          <a:xfrm>
            <a:off x="244900" y="4181875"/>
            <a:ext cx="5007584" cy="1089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fr" sz="1100" b="1" dirty="0">
                <a:solidFill>
                  <a:srgbClr val="0C4E5A"/>
                </a:solidFill>
                <a:latin typeface="Roboto"/>
                <a:ea typeface="Roboto"/>
                <a:cs typeface="Roboto"/>
                <a:sym typeface="Roboto"/>
              </a:rPr>
              <a:t>CONNEXION </a:t>
            </a:r>
            <a:r>
              <a:rPr lang="fr-FR" sz="1100" b="1" dirty="0">
                <a:solidFill>
                  <a:srgbClr val="0C4E5A"/>
                </a:solidFill>
                <a:latin typeface="Roboto"/>
                <a:ea typeface="Roboto"/>
                <a:cs typeface="Roboto"/>
                <a:sym typeface="Roboto"/>
              </a:rPr>
              <a:t>WASH-CCH</a:t>
            </a:r>
          </a:p>
          <a:p>
            <a:pPr marL="0" lvl="0" indent="0" algn="l" rtl="0">
              <a:lnSpc>
                <a:spcPct val="115000"/>
              </a:lnSpc>
              <a:spcBef>
                <a:spcPts val="600"/>
              </a:spcBef>
              <a:spcAft>
                <a:spcPts val="0"/>
              </a:spcAft>
              <a:buNone/>
            </a:pPr>
            <a:r>
              <a:rPr lang="fr" sz="1100" dirty="0" smtClean="0">
                <a:solidFill>
                  <a:srgbClr val="181818"/>
                </a:solidFill>
                <a:latin typeface="Roboto"/>
                <a:ea typeface="Roboto"/>
                <a:cs typeface="Roboto"/>
                <a:sym typeface="Roboto"/>
              </a:rPr>
              <a:t>Après </a:t>
            </a:r>
            <a:r>
              <a:rPr lang="fr" sz="1100" dirty="0">
                <a:solidFill>
                  <a:srgbClr val="181818"/>
                </a:solidFill>
                <a:latin typeface="Roboto"/>
                <a:ea typeface="Roboto"/>
                <a:cs typeface="Roboto"/>
                <a:sym typeface="Roboto"/>
              </a:rPr>
              <a:t>avoir mené des recherches et agrégé toutes les découvertes des chercheurs, les membres de l'équipe WASH peuvent utiliser l'outil de cartographie d'affinité pour commencer à analyser leurs données selon des thèmes clés.</a:t>
            </a:r>
            <a:endParaRPr sz="1100" dirty="0">
              <a:solidFill>
                <a:srgbClr val="181818"/>
              </a:solidFill>
              <a:latin typeface="Roboto"/>
              <a:ea typeface="Roboto"/>
              <a:cs typeface="Roboto"/>
              <a:sym typeface="Roboto"/>
            </a:endParaRPr>
          </a:p>
        </p:txBody>
      </p:sp>
      <p:sp>
        <p:nvSpPr>
          <p:cNvPr id="553" name="Google Shape;553;p51"/>
          <p:cNvSpPr/>
          <p:nvPr/>
        </p:nvSpPr>
        <p:spPr>
          <a:xfrm>
            <a:off x="244900" y="5384546"/>
            <a:ext cx="5007584" cy="937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smtClean="0">
                <a:solidFill>
                  <a:srgbClr val="181818"/>
                </a:solidFill>
                <a:latin typeface="Roboto"/>
                <a:ea typeface="Roboto"/>
                <a:cs typeface="Roboto"/>
                <a:sym typeface="Roboto"/>
              </a:rPr>
              <a:t>sommaire </a:t>
            </a:r>
            <a:r>
              <a:rPr lang="fr" sz="1100" dirty="0">
                <a:solidFill>
                  <a:srgbClr val="181818"/>
                </a:solidFill>
                <a:latin typeface="Roboto"/>
                <a:ea typeface="Roboto"/>
                <a:cs typeface="Roboto"/>
                <a:sym typeface="Roboto"/>
              </a:rPr>
              <a:t>: 2 heures</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Approfondi : 4 à 10 heures (selon la quantité de données et le nombre de membres de l'équipe travaillant ensemble)</a:t>
            </a:r>
            <a:endParaRPr sz="1100" dirty="0">
              <a:solidFill>
                <a:srgbClr val="181818"/>
              </a:solidFill>
              <a:latin typeface="Roboto"/>
              <a:ea typeface="Roboto"/>
              <a:cs typeface="Roboto"/>
              <a:sym typeface="Roboto"/>
            </a:endParaRPr>
          </a:p>
        </p:txBody>
      </p:sp>
      <p:sp>
        <p:nvSpPr>
          <p:cNvPr id="554" name="Google Shape;554;p51"/>
          <p:cNvSpPr/>
          <p:nvPr/>
        </p:nvSpPr>
        <p:spPr>
          <a:xfrm>
            <a:off x="244900" y="6434825"/>
            <a:ext cx="5007584"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smtClean="0">
                <a:solidFill>
                  <a:schemeClr val="dk2"/>
                </a:solidFill>
                <a:latin typeface="Roboto"/>
                <a:ea typeface="Roboto"/>
                <a:cs typeface="Roboto"/>
                <a:sym typeface="Roboto"/>
              </a:rPr>
              <a:t>PAPILLONS ADHESIFS OU </a:t>
            </a:r>
            <a:r>
              <a:rPr lang="fr" sz="1100" dirty="0">
                <a:solidFill>
                  <a:schemeClr val="dk2"/>
                </a:solidFill>
                <a:latin typeface="Roboto"/>
                <a:ea typeface="Roboto"/>
                <a:cs typeface="Roboto"/>
                <a:sym typeface="Roboto"/>
              </a:rPr>
              <a:t>PAPIER</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1"/>
              </a:solidFill>
              <a:latin typeface="Roboto"/>
              <a:ea typeface="Roboto"/>
              <a:cs typeface="Roboto"/>
              <a:sym typeface="Roboto"/>
            </a:endParaRPr>
          </a:p>
        </p:txBody>
      </p:sp>
      <p:sp>
        <p:nvSpPr>
          <p:cNvPr id="555" name="Google Shape;555;p51"/>
          <p:cNvSpPr txBox="1"/>
          <p:nvPr/>
        </p:nvSpPr>
        <p:spPr>
          <a:xfrm>
            <a:off x="5124450" y="815752"/>
            <a:ext cx="5493881" cy="387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fr" sz="1050" b="1" dirty="0" smtClean="0">
                <a:solidFill>
                  <a:srgbClr val="0C4E5A"/>
                </a:solidFill>
                <a:latin typeface="Roboto"/>
                <a:ea typeface="Roboto"/>
                <a:cs typeface="Roboto"/>
                <a:sym typeface="Roboto"/>
              </a:rPr>
              <a:t>ETAPES</a:t>
            </a:r>
            <a:endParaRPr sz="1050" b="1" dirty="0">
              <a:solidFill>
                <a:srgbClr val="0C4E5A"/>
              </a:solidFill>
              <a:latin typeface="Roboto"/>
              <a:ea typeface="Roboto"/>
              <a:cs typeface="Roboto"/>
              <a:sym typeface="Roboto"/>
            </a:endParaRPr>
          </a:p>
          <a:p>
            <a:pPr marL="457200" lvl="0" indent="-298450">
              <a:lnSpc>
                <a:spcPct val="115000"/>
              </a:lnSpc>
              <a:spcBef>
                <a:spcPts val="600"/>
              </a:spcBef>
              <a:buClrTx/>
              <a:buSzPts val="1100"/>
              <a:buFont typeface="Inter"/>
              <a:buAutoNum type="arabicPeriod"/>
            </a:pPr>
            <a:r>
              <a:rPr lang="fr" sz="1050" b="1" dirty="0">
                <a:solidFill>
                  <a:srgbClr val="181818"/>
                </a:solidFill>
                <a:latin typeface="Roboto"/>
                <a:ea typeface="Roboto"/>
                <a:cs typeface="Roboto"/>
                <a:sym typeface="Roboto"/>
              </a:rPr>
              <a:t>Préparez vos données et votre équipe pour créer une </a:t>
            </a:r>
            <a:r>
              <a:rPr lang="fr" sz="1050" b="1" dirty="0" smtClean="0">
                <a:solidFill>
                  <a:srgbClr val="181818"/>
                </a:solidFill>
                <a:latin typeface="Roboto"/>
                <a:ea typeface="Roboto"/>
                <a:cs typeface="Roboto"/>
                <a:sym typeface="Roboto"/>
              </a:rPr>
              <a:t>cartographie </a:t>
            </a:r>
            <a:r>
              <a:rPr lang="fr-FR" sz="1050" b="1" dirty="0">
                <a:solidFill>
                  <a:srgbClr val="181818"/>
                </a:solidFill>
                <a:latin typeface="Roboto"/>
                <a:ea typeface="Roboto"/>
                <a:cs typeface="Roboto"/>
                <a:sym typeface="Roboto"/>
              </a:rPr>
              <a:t>des affinités</a:t>
            </a:r>
            <a:r>
              <a:rPr lang="fr" sz="1050" b="1" dirty="0" smtClean="0">
                <a:solidFill>
                  <a:srgbClr val="181818"/>
                </a:solidFill>
                <a:latin typeface="Roboto"/>
                <a:ea typeface="Roboto"/>
                <a:cs typeface="Roboto"/>
                <a:sym typeface="Roboto"/>
              </a:rPr>
              <a:t>. </a:t>
            </a:r>
            <a:r>
              <a:rPr lang="fr" sz="1050" dirty="0">
                <a:solidFill>
                  <a:srgbClr val="181818"/>
                </a:solidFill>
                <a:latin typeface="Roboto"/>
                <a:ea typeface="Roboto"/>
                <a:cs typeface="Roboto"/>
                <a:sym typeface="Roboto"/>
              </a:rPr>
              <a:t>Commencez avec un ensemble de données clair, idéalement un mur ou un tableau blanc en ligne rempli de notes autocollantes pour tous les points de données (à compléter pendant la narration ou une fois la recherche terminée). Assurez-vous que tous les membres de votre équipe ont partagé leurs données, et que cela est clairement étiqueté en fonction de l'emplacement ou du type de participant (cependant, c'est le plus approprié pour vos participants à la recherche).</a:t>
            </a:r>
            <a:endParaRPr sz="105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fr" sz="1050" dirty="0">
                <a:solidFill>
                  <a:srgbClr val="181818"/>
                </a:solidFill>
                <a:latin typeface="Roboto"/>
                <a:ea typeface="Roboto"/>
                <a:cs typeface="Roboto"/>
                <a:sym typeface="Roboto"/>
              </a:rPr>
              <a:t>Bien que vous puissiez le faire en tant qu'individu, il est préférable de le faire en équipe afin que tous les membres de l'équipe puissent s'engager dans le processus, interagir avec la date et commencer à comprendre les thèmes qui émergent.</a:t>
            </a:r>
            <a:endParaRPr sz="105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2"/>
            </a:pPr>
            <a:r>
              <a:rPr lang="fr" sz="1050" b="1" dirty="0">
                <a:solidFill>
                  <a:srgbClr val="181818"/>
                </a:solidFill>
                <a:latin typeface="Roboto"/>
                <a:ea typeface="Roboto"/>
                <a:cs typeface="Roboto"/>
                <a:sym typeface="Roboto"/>
              </a:rPr>
              <a:t>Commencez à organiser vos </a:t>
            </a:r>
            <a:r>
              <a:rPr lang="fr" sz="1050" b="1" dirty="0" smtClean="0">
                <a:solidFill>
                  <a:srgbClr val="181818"/>
                </a:solidFill>
                <a:latin typeface="Roboto"/>
                <a:ea typeface="Roboto"/>
                <a:cs typeface="Roboto"/>
                <a:sym typeface="Roboto"/>
              </a:rPr>
              <a:t>papillons adhésifs selon </a:t>
            </a:r>
            <a:r>
              <a:rPr lang="fr" sz="1050" b="1" dirty="0">
                <a:solidFill>
                  <a:srgbClr val="181818"/>
                </a:solidFill>
                <a:latin typeface="Roboto"/>
                <a:ea typeface="Roboto"/>
                <a:cs typeface="Roboto"/>
                <a:sym typeface="Roboto"/>
              </a:rPr>
              <a:t>des thèmes communs. </a:t>
            </a:r>
            <a:r>
              <a:rPr lang="fr" sz="1050" dirty="0">
                <a:solidFill>
                  <a:srgbClr val="181818"/>
                </a:solidFill>
                <a:latin typeface="Roboto"/>
                <a:ea typeface="Roboto"/>
                <a:cs typeface="Roboto"/>
                <a:sym typeface="Roboto"/>
              </a:rPr>
              <a:t>Commencez avec une note autocollante, probablement le début de l'histoire d'un participant, et faites-en la « première »</a:t>
            </a:r>
            <a:endParaRPr sz="105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fr" sz="1050" dirty="0">
                <a:solidFill>
                  <a:srgbClr val="181818"/>
                </a:solidFill>
                <a:latin typeface="Roboto"/>
                <a:ea typeface="Roboto"/>
                <a:cs typeface="Roboto"/>
                <a:sym typeface="Roboto"/>
              </a:rPr>
              <a:t>Passez au post-it suivant et demandez-lui s'il est similaire ou différent du premier - s'il est différent, placez-le dans une autre zone afin qu'il devienne son propre groupe</a:t>
            </a:r>
            <a:endParaRPr sz="105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fr" sz="1050" dirty="0">
                <a:solidFill>
                  <a:srgbClr val="181818"/>
                </a:solidFill>
                <a:latin typeface="Roboto"/>
                <a:ea typeface="Roboto"/>
                <a:cs typeface="Roboto"/>
                <a:sym typeface="Roboto"/>
              </a:rPr>
              <a:t>Continuez un par un, en plaçant les notes autocollantes dans différents groupes et en en créant de nouvelles si un thème similaire n'existe pas encore</a:t>
            </a:r>
            <a:endParaRPr sz="105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fr" sz="1050" dirty="0">
                <a:solidFill>
                  <a:srgbClr val="181818"/>
                </a:solidFill>
                <a:latin typeface="Roboto"/>
                <a:ea typeface="Roboto"/>
                <a:cs typeface="Roboto"/>
                <a:sym typeface="Roboto"/>
              </a:rPr>
              <a:t>Au fur et à mesure qu'un cluster commence à accumuler plusieurs stickies, discutez du titre qui les représente le plus précisément. Il doit être général, mais suffisamment spécifique pour saisir la signification des notes autocollantes sans que quelqu'un ait besoin de lire l'ensemble du groupe</a:t>
            </a:r>
            <a:endParaRPr sz="105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fr" sz="1050" dirty="0">
                <a:solidFill>
                  <a:srgbClr val="181818"/>
                </a:solidFill>
                <a:latin typeface="Roboto"/>
                <a:ea typeface="Roboto"/>
                <a:cs typeface="Roboto"/>
                <a:sym typeface="Roboto"/>
              </a:rPr>
              <a:t>Lorsque vous atteignez la fin de votre ensemble de données, vous souhaiterez peut-être revoir vos noms de titres et les renommer pour les représenter plus précisément sur des notes autocollantes. Vous pouvez également diviser un cluster en sous-groupes au fur et à mesure que des différences apparaissent.</a:t>
            </a:r>
            <a:endParaRPr sz="105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050" i="1" dirty="0">
              <a:solidFill>
                <a:srgbClr val="181818"/>
              </a:solidFill>
              <a:latin typeface="Roboto"/>
              <a:ea typeface="Roboto"/>
              <a:cs typeface="Roboto"/>
              <a:sym typeface="Roboto"/>
            </a:endParaRPr>
          </a:p>
        </p:txBody>
      </p:sp>
      <p:pic>
        <p:nvPicPr>
          <p:cNvPr id="556" name="Google Shape;556;p51"/>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557" name="Google Shape;557;p51"/>
          <p:cNvPicPr preferRelativeResize="0"/>
          <p:nvPr/>
        </p:nvPicPr>
        <p:blipFill>
          <a:blip r:embed="rId4">
            <a:alphaModFix/>
          </a:blip>
          <a:stretch>
            <a:fillRect/>
          </a:stretch>
        </p:blipFill>
        <p:spPr>
          <a:xfrm>
            <a:off x="494651" y="214634"/>
            <a:ext cx="454749" cy="454749"/>
          </a:xfrm>
          <a:prstGeom prst="rect">
            <a:avLst/>
          </a:prstGeom>
          <a:noFill/>
          <a:ln>
            <a:noFill/>
          </a:ln>
        </p:spPr>
      </p:pic>
    </p:spTree>
    <p:extLst>
      <p:ext uri="{BB962C8B-B14F-4D97-AF65-F5344CB8AC3E}">
        <p14:creationId xmlns:p14="http://schemas.microsoft.com/office/powerpoint/2010/main" val="296366771"/>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545</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Alfa Slab One</vt:lpstr>
      <vt:lpstr>Calibri</vt:lpstr>
      <vt:lpstr>Libre Baskerville</vt:lpstr>
      <vt:lpstr>Roboto</vt:lpstr>
      <vt:lpstr>Roboto Condensed</vt:lpstr>
      <vt:lpstr>Inter</vt:lpstr>
      <vt:lpstr>Roboto Slab</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37</cp:revision>
  <dcterms:modified xsi:type="dcterms:W3CDTF">2022-10-30T22:54:41Z</dcterms:modified>
</cp:coreProperties>
</file>