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6"/>
  </p:notesMasterIdLst>
  <p:sldIdLst>
    <p:sldId id="291" r:id="rId3"/>
    <p:sldId id="292" r:id="rId4"/>
    <p:sldId id="293" r:id="rId5"/>
  </p:sldIdLst>
  <p:sldSz cx="10699750" cy="7559675"/>
  <p:notesSz cx="6858000" cy="9144000"/>
  <p:embeddedFontLst>
    <p:embeddedFont>
      <p:font typeface="Roboto Slab" panose="020B0604020202020204" charset="0"/>
      <p:regular r:id="rId7"/>
      <p:bold r:id="rId8"/>
    </p:embeddedFont>
    <p:embeddedFont>
      <p:font typeface="Libre Baskerville" panose="020B0604020202020204" charset="0"/>
      <p:regular r:id="rId9"/>
      <p:bold r:id="rId10"/>
      <p:italic r:id="rId11"/>
    </p:embeddedFont>
    <p:embeddedFont>
      <p:font typeface="Alfa Slab One" panose="020B0604020202020204" charset="0"/>
      <p:regular r:id="rId12"/>
    </p:embeddedFont>
    <p:embeddedFont>
      <p:font typeface="Calibri" panose="020F0502020204030204" pitchFamily="34" charset="0"/>
      <p:regular r:id="rId13"/>
      <p:bold r:id="rId14"/>
      <p:italic r:id="rId15"/>
      <p:boldItalic r:id="rId16"/>
    </p:embeddedFont>
    <p:embeddedFont>
      <p:font typeface="Roboto Condensed" panose="020B060402020202020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3" autoAdjust="0"/>
  </p:normalViewPr>
  <p:slideViewPr>
    <p:cSldViewPr snapToGrid="0">
      <p:cViewPr varScale="1">
        <p:scale>
          <a:sx n="60" d="100"/>
          <a:sy n="60"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3f6d408587_0_365: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3f6d408587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3f6d408587_0_379: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3f6d408587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3f6d408587_0_394: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3f6d408587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4"/>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596" name="Google Shape;596;p54"/>
          <p:cNvSpPr txBox="1"/>
          <p:nvPr/>
        </p:nvSpPr>
        <p:spPr>
          <a:xfrm>
            <a:off x="753150" y="554625"/>
            <a:ext cx="4138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HOW MIGHT WE </a:t>
            </a:r>
            <a:endParaRPr sz="2200" b="1">
              <a:solidFill>
                <a:schemeClr val="dk1"/>
              </a:solidFill>
              <a:latin typeface="Roboto"/>
              <a:ea typeface="Roboto"/>
              <a:cs typeface="Roboto"/>
              <a:sym typeface="Roboto"/>
            </a:endParaRPr>
          </a:p>
        </p:txBody>
      </p:sp>
      <p:sp>
        <p:nvSpPr>
          <p:cNvPr id="597" name="Google Shape;597;p54"/>
          <p:cNvSpPr/>
          <p:nvPr/>
        </p:nvSpPr>
        <p:spPr>
          <a:xfrm>
            <a:off x="307350" y="1401725"/>
            <a:ext cx="5451600" cy="16407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The design process hinges on addressing a WASH problem appropriately framed as a design challenge fit to the right context, scope and constraints in order to maximize impact. A well written “How Might We” question will contain the right amount of inspiration to promote a mindset of possibilities and generate as many solutions as possible. </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This collaborative exercise is necessary at the beginning of the design process and should be revisited often, especially as understanding of the problem deepens.</a:t>
            </a:r>
            <a:endParaRPr sz="1100">
              <a:solidFill>
                <a:srgbClr val="181818"/>
              </a:solidFill>
              <a:latin typeface="Roboto"/>
              <a:ea typeface="Roboto"/>
              <a:cs typeface="Roboto"/>
              <a:sym typeface="Roboto"/>
            </a:endParaRPr>
          </a:p>
        </p:txBody>
      </p:sp>
      <p:sp>
        <p:nvSpPr>
          <p:cNvPr id="598" name="Google Shape;598;p54"/>
          <p:cNvSpPr/>
          <p:nvPr/>
        </p:nvSpPr>
        <p:spPr>
          <a:xfrm>
            <a:off x="307350" y="3366324"/>
            <a:ext cx="5115600" cy="9648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a:solidFill>
                  <a:srgbClr val="0C4E5A"/>
                </a:solidFill>
                <a:latin typeface="Roboto"/>
                <a:ea typeface="Roboto"/>
                <a:cs typeface="Roboto"/>
                <a:sym typeface="Roboto"/>
              </a:rPr>
              <a:t>OBJECTIVE</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bn" sz="1100">
                <a:solidFill>
                  <a:srgbClr val="181818"/>
                </a:solidFill>
                <a:latin typeface="Roboto"/>
                <a:ea typeface="Roboto"/>
                <a:cs typeface="Roboto"/>
                <a:sym typeface="Roboto"/>
              </a:rPr>
              <a:t>Use the "How Might We" tool to generate innovative solutions by framing a design challenge as aspirational questions that allow the opportunity for creative thinking. </a:t>
            </a:r>
            <a:endParaRPr sz="1100">
              <a:solidFill>
                <a:srgbClr val="181818"/>
              </a:solidFill>
              <a:latin typeface="Roboto"/>
              <a:ea typeface="Roboto"/>
              <a:cs typeface="Roboto"/>
              <a:sym typeface="Roboto"/>
            </a:endParaRPr>
          </a:p>
        </p:txBody>
      </p:sp>
      <p:sp>
        <p:nvSpPr>
          <p:cNvPr id="599" name="Google Shape;599;p54"/>
          <p:cNvSpPr/>
          <p:nvPr/>
        </p:nvSpPr>
        <p:spPr>
          <a:xfrm>
            <a:off x="307350" y="4406052"/>
            <a:ext cx="5115600" cy="12078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WASH-HCD CONNECTION</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a:solidFill>
                  <a:srgbClr val="181818"/>
                </a:solidFill>
                <a:latin typeface="Roboto"/>
                <a:ea typeface="Roboto"/>
                <a:cs typeface="Roboto"/>
                <a:sym typeface="Roboto"/>
              </a:rPr>
              <a:t>Problems and challenges encountered in any WASH program can sometimes seem impossible to address. Restating them in an intentionally optimistic way using “How Might We” questions stimulates a much-needed creative problem-solving mindset and the positive change you wish for.</a:t>
            </a:r>
            <a:endParaRPr sz="1100">
              <a:solidFill>
                <a:srgbClr val="181818"/>
              </a:solidFill>
              <a:latin typeface="Roboto"/>
              <a:ea typeface="Roboto"/>
              <a:cs typeface="Roboto"/>
              <a:sym typeface="Roboto"/>
            </a:endParaRPr>
          </a:p>
        </p:txBody>
      </p:sp>
      <p:sp>
        <p:nvSpPr>
          <p:cNvPr id="600" name="Google Shape;600;p54"/>
          <p:cNvSpPr/>
          <p:nvPr/>
        </p:nvSpPr>
        <p:spPr>
          <a:xfrm>
            <a:off x="307350" y="5687637"/>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Rapid: 20 minutes</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In-depth: 2-3 hours</a:t>
            </a:r>
            <a:endParaRPr sz="1100">
              <a:solidFill>
                <a:srgbClr val="181818"/>
              </a:solidFill>
              <a:latin typeface="Roboto"/>
              <a:ea typeface="Roboto"/>
              <a:cs typeface="Roboto"/>
              <a:sym typeface="Roboto"/>
            </a:endParaRPr>
          </a:p>
        </p:txBody>
      </p:sp>
      <p:sp>
        <p:nvSpPr>
          <p:cNvPr id="601" name="Google Shape;601;p54"/>
          <p:cNvSpPr/>
          <p:nvPr/>
        </p:nvSpPr>
        <p:spPr>
          <a:xfrm>
            <a:off x="307350" y="6433153"/>
            <a:ext cx="5115600" cy="867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a:t>
            </a:r>
            <a:endParaRPr sz="1100">
              <a:solidFill>
                <a:schemeClr val="dk1"/>
              </a:solidFill>
              <a:latin typeface="Roboto"/>
              <a:ea typeface="Roboto"/>
              <a:cs typeface="Roboto"/>
              <a:sym typeface="Roboto"/>
            </a:endParaRPr>
          </a:p>
        </p:txBody>
      </p:sp>
      <p:sp>
        <p:nvSpPr>
          <p:cNvPr id="602" name="Google Shape;602;p54"/>
          <p:cNvSpPr txBox="1"/>
          <p:nvPr/>
        </p:nvSpPr>
        <p:spPr>
          <a:xfrm>
            <a:off x="5758850" y="894500"/>
            <a:ext cx="4614900" cy="6156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dirty="0">
                <a:solidFill>
                  <a:srgbClr val="0C4E5A"/>
                </a:solidFill>
                <a:latin typeface="Roboto"/>
                <a:ea typeface="Roboto"/>
                <a:cs typeface="Roboto"/>
                <a:sym typeface="Roboto"/>
              </a:rPr>
              <a:t>STEPS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Tx/>
              <a:buSzPts val="1100"/>
              <a:buFont typeface="Arial"/>
              <a:buAutoNum type="arabicPeriod"/>
            </a:pPr>
            <a:r>
              <a:rPr lang="bn" sz="1100" b="1" dirty="0">
                <a:solidFill>
                  <a:srgbClr val="181818"/>
                </a:solidFill>
                <a:latin typeface="Roboto"/>
                <a:ea typeface="Roboto"/>
                <a:cs typeface="Roboto"/>
                <a:sym typeface="Roboto"/>
              </a:rPr>
              <a:t>Write down the big problem you are trying to solve, and then rephrase it as a design question. </a:t>
            </a:r>
            <a:r>
              <a:rPr lang="bn" sz="1100" dirty="0">
                <a:solidFill>
                  <a:srgbClr val="181818"/>
                </a:solidFill>
                <a:latin typeface="Roboto"/>
                <a:ea typeface="Roboto"/>
                <a:cs typeface="Roboto"/>
                <a:sym typeface="Roboto"/>
              </a:rPr>
              <a:t>Reviewing the project goals and insights gathered during research will help teams to select the challenges and design opportunities most relevant to your team.</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bn" sz="1100" dirty="0">
                <a:solidFill>
                  <a:srgbClr val="181818"/>
                </a:solidFill>
                <a:latin typeface="Roboto"/>
                <a:ea typeface="Roboto"/>
                <a:cs typeface="Roboto"/>
                <a:sym typeface="Roboto"/>
              </a:rPr>
              <a:t>Rewrite the problem/goals, and insights as design questions that begin with “How Might We…” (HMW). Use the HMW statement to rephrase the design challenge in as many ways as possible.</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bn" sz="1100" dirty="0">
                <a:solidFill>
                  <a:srgbClr val="181818"/>
                </a:solidFill>
                <a:latin typeface="Roboto"/>
                <a:ea typeface="Roboto"/>
                <a:cs typeface="Roboto"/>
                <a:sym typeface="Roboto"/>
              </a:rPr>
              <a:t>For example, if the big problem is:</a:t>
            </a:r>
            <a:r>
              <a:rPr lang="bn" sz="1100" i="1" dirty="0">
                <a:solidFill>
                  <a:srgbClr val="181818"/>
                </a:solidFill>
                <a:latin typeface="Roboto"/>
                <a:ea typeface="Roboto"/>
                <a:cs typeface="Roboto"/>
                <a:sym typeface="Roboto"/>
              </a:rPr>
              <a:t>Rural households do not have readily-accessible safe drinking water at home.</a:t>
            </a:r>
            <a:r>
              <a:rPr lang="bn" sz="1100" dirty="0">
                <a:solidFill>
                  <a:srgbClr val="181818"/>
                </a:solidFill>
                <a:latin typeface="Roboto"/>
                <a:ea typeface="Roboto"/>
                <a:cs typeface="Roboto"/>
                <a:sym typeface="Roboto"/>
              </a:rPr>
              <a:t/>
            </a:r>
            <a:br>
              <a:rPr lang="bn" sz="1100" dirty="0">
                <a:solidFill>
                  <a:srgbClr val="181818"/>
                </a:solidFill>
                <a:latin typeface="Roboto"/>
                <a:ea typeface="Roboto"/>
                <a:cs typeface="Roboto"/>
                <a:sym typeface="Roboto"/>
              </a:rPr>
            </a:br>
            <a:r>
              <a:rPr lang="bn" sz="1100" dirty="0">
                <a:solidFill>
                  <a:srgbClr val="181818"/>
                </a:solidFill>
                <a:latin typeface="Roboto"/>
                <a:ea typeface="Roboto"/>
                <a:cs typeface="Roboto"/>
                <a:sym typeface="Roboto"/>
              </a:rPr>
              <a:t>Then, a possible HMW question could be: </a:t>
            </a:r>
            <a:r>
              <a:rPr lang="bn" sz="1100" i="1" dirty="0">
                <a:solidFill>
                  <a:srgbClr val="181818"/>
                </a:solidFill>
                <a:latin typeface="Roboto"/>
                <a:ea typeface="Roboto"/>
                <a:cs typeface="Roboto"/>
                <a:sym typeface="Roboto"/>
              </a:rPr>
              <a:t>HMW give rural households access to safe drinking water at home?</a:t>
            </a:r>
            <a:endParaRPr sz="1100" i="1"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bn" sz="1100" dirty="0">
                <a:solidFill>
                  <a:srgbClr val="181818"/>
                </a:solidFill>
                <a:latin typeface="Roboto"/>
                <a:ea typeface="Roboto"/>
                <a:cs typeface="Roboto"/>
                <a:sym typeface="Roboto"/>
              </a:rPr>
              <a:t>Select the best five to ten HMWs and refine them using the subsequent steps.</a:t>
            </a:r>
            <a:endParaRPr sz="1100" i="1" dirty="0">
              <a:solidFill>
                <a:srgbClr val="181818"/>
              </a:solidFill>
              <a:latin typeface="Roboto"/>
              <a:ea typeface="Roboto"/>
              <a:cs typeface="Roboto"/>
              <a:sym typeface="Roboto"/>
            </a:endParaRPr>
          </a:p>
          <a:p>
            <a:pPr marL="457200" lvl="0" algn="l" rtl="0">
              <a:lnSpc>
                <a:spcPct val="115000"/>
              </a:lnSpc>
              <a:spcBef>
                <a:spcPts val="1000"/>
              </a:spcBef>
              <a:spcAft>
                <a:spcPts val="0"/>
              </a:spcAft>
              <a:buNone/>
            </a:pPr>
            <a:r>
              <a:rPr lang="bn" sz="1100" dirty="0">
                <a:solidFill>
                  <a:srgbClr val="181818"/>
                </a:solidFill>
                <a:latin typeface="Roboto"/>
                <a:ea typeface="Roboto"/>
                <a:cs typeface="Roboto"/>
                <a:sym typeface="Roboto"/>
              </a:rPr>
              <a:t>***IMPORTANT: Writing a good design challenge is a difficult task. In addition to providing ample time for this activity, lean on your team.  Before starting, appoint a facilitator to lead this collaborative effort and provide structure to the brainstorm.</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endParaRPr sz="1100" b="1" dirty="0">
              <a:solidFill>
                <a:srgbClr val="181818"/>
              </a:solidFill>
              <a:latin typeface="Roboto"/>
              <a:ea typeface="Roboto"/>
              <a:cs typeface="Roboto"/>
              <a:sym typeface="Roboto"/>
            </a:endParaRPr>
          </a:p>
          <a:p>
            <a:pPr marL="0" lvl="0" indent="0" algn="r" rtl="0">
              <a:lnSpc>
                <a:spcPct val="115000"/>
              </a:lnSpc>
              <a:spcBef>
                <a:spcPts val="1000"/>
              </a:spcBef>
              <a:spcAft>
                <a:spcPts val="1000"/>
              </a:spcAft>
              <a:buNone/>
            </a:pPr>
            <a:r>
              <a:rPr lang="bn" sz="1100" dirty="0">
                <a:solidFill>
                  <a:srgbClr val="181818"/>
                </a:solidFill>
                <a:latin typeface="Roboto"/>
                <a:ea typeface="Roboto"/>
                <a:cs typeface="Roboto"/>
                <a:sym typeface="Roboto"/>
              </a:rPr>
              <a:t>Continues in next page </a:t>
            </a:r>
            <a:endParaRPr sz="1100" dirty="0">
              <a:solidFill>
                <a:srgbClr val="181818"/>
              </a:solidFill>
              <a:latin typeface="Roboto"/>
              <a:ea typeface="Roboto"/>
              <a:cs typeface="Roboto"/>
              <a:sym typeface="Roboto"/>
            </a:endParaRPr>
          </a:p>
        </p:txBody>
      </p:sp>
      <p:pic>
        <p:nvPicPr>
          <p:cNvPr id="603" name="Google Shape;603;p54"/>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5"/>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609" name="Google Shape;609;p55"/>
          <p:cNvSpPr txBox="1"/>
          <p:nvPr/>
        </p:nvSpPr>
        <p:spPr>
          <a:xfrm>
            <a:off x="753150" y="554625"/>
            <a:ext cx="4138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HOW MIGHT WE </a:t>
            </a:r>
            <a:endParaRPr sz="2200" b="1">
              <a:solidFill>
                <a:schemeClr val="dk1"/>
              </a:solidFill>
              <a:latin typeface="Roboto"/>
              <a:ea typeface="Roboto"/>
              <a:cs typeface="Roboto"/>
              <a:sym typeface="Roboto"/>
            </a:endParaRPr>
          </a:p>
        </p:txBody>
      </p:sp>
      <p:sp>
        <p:nvSpPr>
          <p:cNvPr id="610" name="Google Shape;610;p55"/>
          <p:cNvSpPr txBox="1"/>
          <p:nvPr/>
        </p:nvSpPr>
        <p:spPr>
          <a:xfrm>
            <a:off x="277050" y="1046900"/>
            <a:ext cx="4614900" cy="6156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a:solidFill>
                  <a:srgbClr val="0C4E5A"/>
                </a:solidFill>
                <a:latin typeface="Roboto"/>
                <a:ea typeface="Roboto"/>
                <a:cs typeface="Roboto"/>
                <a:sym typeface="Roboto"/>
              </a:rPr>
              <a:t>STEPS</a:t>
            </a:r>
            <a:endParaRPr sz="1100" b="1">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181818"/>
              </a:buClr>
              <a:buSzPts val="1100"/>
              <a:buFont typeface="Roboto"/>
              <a:buAutoNum type="arabicPeriod" startAt="2"/>
            </a:pPr>
            <a:r>
              <a:rPr lang="bn" sz="1100" b="1">
                <a:solidFill>
                  <a:srgbClr val="181818"/>
                </a:solidFill>
                <a:latin typeface="Roboto"/>
                <a:ea typeface="Roboto"/>
                <a:cs typeface="Roboto"/>
                <a:sym typeface="Roboto"/>
              </a:rPr>
              <a:t>Consider the ultimate impact of the project </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bn" sz="1100">
                <a:solidFill>
                  <a:srgbClr val="181818"/>
                </a:solidFill>
                <a:latin typeface="Roboto"/>
                <a:ea typeface="Roboto"/>
                <a:cs typeface="Roboto"/>
                <a:sym typeface="Roboto"/>
              </a:rPr>
              <a:t>HMW questions should not include a specific solution. After you have created several HMW questions, rewrite them (if needed) so that they focus on impact, rather than offering a solution in the HMW statement.</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bn" sz="1100">
                <a:solidFill>
                  <a:srgbClr val="181818"/>
                </a:solidFill>
                <a:latin typeface="Roboto"/>
                <a:ea typeface="Roboto"/>
                <a:cs typeface="Roboto"/>
                <a:sym typeface="Roboto"/>
              </a:rPr>
              <a:t>For example: </a:t>
            </a:r>
            <a:r>
              <a:rPr lang="bn" sz="1100" i="1">
                <a:solidFill>
                  <a:srgbClr val="181818"/>
                </a:solidFill>
                <a:latin typeface="Roboto"/>
                <a:ea typeface="Roboto"/>
                <a:cs typeface="Roboto"/>
                <a:sym typeface="Roboto"/>
              </a:rPr>
              <a:t>“How might we convince people to buy an expensive water filter?”</a:t>
            </a:r>
            <a:r>
              <a:rPr lang="bn" sz="1100">
                <a:solidFill>
                  <a:srgbClr val="181818"/>
                </a:solidFill>
                <a:latin typeface="Roboto"/>
                <a:ea typeface="Roboto"/>
                <a:cs typeface="Roboto"/>
                <a:sym typeface="Roboto"/>
              </a:rPr>
              <a:t> is not a ‘bad’ question, but it already includes a solution in the statement (a water filter), and does not focus on the intended impact (access to safe drinking water). This limits possibilities for innovation.</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bn" sz="1100">
                <a:solidFill>
                  <a:srgbClr val="181818"/>
                </a:solidFill>
                <a:latin typeface="Roboto"/>
                <a:ea typeface="Roboto"/>
                <a:cs typeface="Roboto"/>
                <a:sym typeface="Roboto"/>
              </a:rPr>
              <a:t>However, restating this question as…</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bn" sz="1100" i="1">
                <a:solidFill>
                  <a:srgbClr val="181818"/>
                </a:solidFill>
                <a:latin typeface="Roboto"/>
                <a:ea typeface="Roboto"/>
                <a:cs typeface="Roboto"/>
                <a:sym typeface="Roboto"/>
              </a:rPr>
              <a:t>“How might we design a way to provide rural families with safe drinking water 24 hours a day?” </a:t>
            </a:r>
            <a:r>
              <a:rPr lang="bn" sz="1100">
                <a:solidFill>
                  <a:srgbClr val="181818"/>
                </a:solidFill>
                <a:latin typeface="Roboto"/>
                <a:ea typeface="Roboto"/>
                <a:cs typeface="Roboto"/>
                <a:sym typeface="Roboto"/>
              </a:rPr>
              <a:t>results in a statement that is open-ended and does not include a solution. Instead, it focuses on the </a:t>
            </a:r>
            <a:r>
              <a:rPr lang="bn" sz="1100" b="1" i="1">
                <a:solidFill>
                  <a:srgbClr val="181818"/>
                </a:solidFill>
                <a:latin typeface="Roboto"/>
                <a:ea typeface="Roboto"/>
                <a:cs typeface="Roboto"/>
                <a:sym typeface="Roboto"/>
              </a:rPr>
              <a:t>intended impact</a:t>
            </a:r>
            <a:r>
              <a:rPr lang="bn" sz="1100">
                <a:solidFill>
                  <a:srgbClr val="181818"/>
                </a:solidFill>
                <a:latin typeface="Roboto"/>
                <a:ea typeface="Roboto"/>
                <a:cs typeface="Roboto"/>
                <a:sym typeface="Roboto"/>
              </a:rPr>
              <a:t> (24-hour access to safe drinking water), and allows project teams to brainstorm many possibilities! </a:t>
            </a:r>
            <a:endParaRPr sz="110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AutoNum type="arabicPeriod" startAt="3"/>
            </a:pPr>
            <a:r>
              <a:rPr lang="bn" sz="1100" b="1">
                <a:solidFill>
                  <a:srgbClr val="181818"/>
                </a:solidFill>
                <a:latin typeface="Roboto"/>
                <a:ea typeface="Roboto"/>
                <a:cs typeface="Roboto"/>
                <a:sym typeface="Roboto"/>
              </a:rPr>
              <a:t>Evaluate the openness/broadness of your HMW questions</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bn" sz="1100">
                <a:solidFill>
                  <a:srgbClr val="181818"/>
                </a:solidFill>
                <a:latin typeface="Roboto"/>
                <a:ea typeface="Roboto"/>
                <a:cs typeface="Roboto"/>
                <a:sym typeface="Roboto"/>
              </a:rPr>
              <a:t>They should not be too broad or too narrow, but just right to allow teams to create solutions. You can also provide clarity by including context like where and for whom you are designing for. Also include other barriers that may be important to consider like geography, technology, time, etc.</a:t>
            </a:r>
            <a:endParaRPr sz="1100" b="1">
              <a:solidFill>
                <a:srgbClr val="181818"/>
              </a:solidFill>
              <a:latin typeface="Roboto"/>
              <a:ea typeface="Roboto"/>
              <a:cs typeface="Roboto"/>
              <a:sym typeface="Roboto"/>
            </a:endParaRPr>
          </a:p>
          <a:p>
            <a:pPr marL="0" lvl="0" indent="0" algn="r" rtl="0">
              <a:lnSpc>
                <a:spcPct val="115000"/>
              </a:lnSpc>
              <a:spcBef>
                <a:spcPts val="1000"/>
              </a:spcBef>
              <a:spcAft>
                <a:spcPts val="1000"/>
              </a:spcAft>
              <a:buNone/>
            </a:pPr>
            <a:r>
              <a:rPr lang="bn" sz="1100">
                <a:solidFill>
                  <a:srgbClr val="181818"/>
                </a:solidFill>
                <a:latin typeface="Roboto"/>
                <a:ea typeface="Roboto"/>
                <a:cs typeface="Roboto"/>
                <a:sym typeface="Roboto"/>
              </a:rPr>
              <a:t> </a:t>
            </a:r>
            <a:endParaRPr sz="1100">
              <a:solidFill>
                <a:srgbClr val="181818"/>
              </a:solidFill>
              <a:latin typeface="Roboto"/>
              <a:ea typeface="Roboto"/>
              <a:cs typeface="Roboto"/>
              <a:sym typeface="Roboto"/>
            </a:endParaRPr>
          </a:p>
        </p:txBody>
      </p:sp>
      <p:sp>
        <p:nvSpPr>
          <p:cNvPr id="611" name="Google Shape;611;p55"/>
          <p:cNvSpPr txBox="1"/>
          <p:nvPr/>
        </p:nvSpPr>
        <p:spPr>
          <a:xfrm>
            <a:off x="5758850" y="894500"/>
            <a:ext cx="4614900" cy="615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For example:</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bn" sz="1100" i="1">
                <a:solidFill>
                  <a:srgbClr val="181818"/>
                </a:solidFill>
                <a:latin typeface="Roboto"/>
                <a:ea typeface="Roboto"/>
                <a:cs typeface="Roboto"/>
                <a:sym typeface="Roboto"/>
              </a:rPr>
              <a:t>How might we ensure everyone in the world has water? </a:t>
            </a:r>
            <a:r>
              <a:rPr lang="bn" sz="1100">
                <a:solidFill>
                  <a:srgbClr val="181818"/>
                </a:solidFill>
                <a:latin typeface="Roboto"/>
                <a:ea typeface="Roboto"/>
                <a:cs typeface="Roboto"/>
                <a:sym typeface="Roboto"/>
              </a:rPr>
              <a:t>is of course a worthy goal to think about, but is too broad of a statement to allow a team to think about specific solutions they can test and pilot.</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bn" sz="1100">
                <a:solidFill>
                  <a:srgbClr val="181818"/>
                </a:solidFill>
                <a:latin typeface="Roboto"/>
                <a:ea typeface="Roboto"/>
                <a:cs typeface="Roboto"/>
                <a:sym typeface="Roboto"/>
              </a:rPr>
              <a:t>However the statement:</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bn" sz="1100" i="1">
                <a:solidFill>
                  <a:srgbClr val="181818"/>
                </a:solidFill>
                <a:latin typeface="Roboto"/>
                <a:ea typeface="Roboto"/>
                <a:cs typeface="Roboto"/>
                <a:sym typeface="Roboto"/>
              </a:rPr>
              <a:t>How might we design a way to provide rural families in the East Coast of Madagascar with safe drinking water in their homes 24 hours a day?</a:t>
            </a:r>
            <a:r>
              <a:rPr lang="bn" sz="1100">
                <a:solidFill>
                  <a:srgbClr val="181818"/>
                </a:solidFill>
                <a:latin typeface="Roboto"/>
                <a:ea typeface="Roboto"/>
                <a:cs typeface="Roboto"/>
                <a:sym typeface="Roboto"/>
              </a:rPr>
              <a:t> is specific enough to give teams the opportunity to generate and test real ideas.</a:t>
            </a:r>
            <a:endParaRPr sz="110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AutoNum type="arabicPeriod" startAt="4"/>
            </a:pPr>
            <a:r>
              <a:rPr lang="bn" sz="1100" b="1">
                <a:solidFill>
                  <a:srgbClr val="181818"/>
                </a:solidFill>
                <a:latin typeface="Roboto"/>
                <a:ea typeface="Roboto"/>
                <a:cs typeface="Roboto"/>
                <a:sym typeface="Roboto"/>
              </a:rPr>
              <a:t>Review your final design questions</a:t>
            </a:r>
            <a:endParaRPr sz="1100" b="1">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bn" sz="1100">
                <a:solidFill>
                  <a:srgbClr val="181818"/>
                </a:solidFill>
                <a:latin typeface="Roboto"/>
                <a:ea typeface="Roboto"/>
                <a:cs typeface="Roboto"/>
                <a:sym typeface="Roboto"/>
              </a:rPr>
              <a:t>At the end of your session, review the HMW questions for the right mix of impact, openness, context, and constraints. </a:t>
            </a:r>
            <a:endParaRPr sz="1100">
              <a:solidFill>
                <a:srgbClr val="181818"/>
              </a:solidFill>
              <a:latin typeface="Roboto"/>
              <a:ea typeface="Roboto"/>
              <a:cs typeface="Roboto"/>
              <a:sym typeface="Roboto"/>
            </a:endParaRPr>
          </a:p>
          <a:p>
            <a:pPr marL="0" lvl="0" indent="0" algn="r" rtl="0">
              <a:lnSpc>
                <a:spcPct val="115000"/>
              </a:lnSpc>
              <a:spcBef>
                <a:spcPts val="1000"/>
              </a:spcBef>
              <a:spcAft>
                <a:spcPts val="1000"/>
              </a:spcAft>
              <a:buNone/>
            </a:pPr>
            <a:endParaRPr sz="1100" b="1">
              <a:solidFill>
                <a:srgbClr val="0C4E5A"/>
              </a:solidFill>
              <a:latin typeface="Roboto"/>
              <a:ea typeface="Roboto"/>
              <a:cs typeface="Roboto"/>
              <a:sym typeface="Roboto"/>
            </a:endParaRPr>
          </a:p>
        </p:txBody>
      </p:sp>
      <p:pic>
        <p:nvPicPr>
          <p:cNvPr id="612" name="Google Shape;612;p55"/>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pic>
        <p:nvPicPr>
          <p:cNvPr id="613" name="Google Shape;613;p55"/>
          <p:cNvPicPr preferRelativeResize="0"/>
          <p:nvPr/>
        </p:nvPicPr>
        <p:blipFill>
          <a:blip r:embed="rId4">
            <a:alphaModFix/>
          </a:blip>
          <a:stretch>
            <a:fillRect/>
          </a:stretch>
        </p:blipFill>
        <p:spPr>
          <a:xfrm flipH="1">
            <a:off x="4815650" y="4852877"/>
            <a:ext cx="1067876" cy="2707123"/>
          </a:xfrm>
          <a:prstGeom prst="rect">
            <a:avLst/>
          </a:prstGeom>
          <a:noFill/>
          <a:ln>
            <a:noFill/>
          </a:ln>
        </p:spPr>
      </p:pic>
      <p:pic>
        <p:nvPicPr>
          <p:cNvPr id="614" name="Google Shape;614;p55"/>
          <p:cNvPicPr preferRelativeResize="0"/>
          <p:nvPr/>
        </p:nvPicPr>
        <p:blipFill>
          <a:blip r:embed="rId5">
            <a:alphaModFix/>
          </a:blip>
          <a:stretch>
            <a:fillRect/>
          </a:stretch>
        </p:blipFill>
        <p:spPr>
          <a:xfrm>
            <a:off x="5865348" y="6884398"/>
            <a:ext cx="523186" cy="523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cxnSp>
        <p:nvCxnSpPr>
          <p:cNvPr id="619" name="Google Shape;619;p56"/>
          <p:cNvCxnSpPr/>
          <p:nvPr/>
        </p:nvCxnSpPr>
        <p:spPr>
          <a:xfrm>
            <a:off x="2139303" y="1423314"/>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56"/>
          <p:cNvCxnSpPr/>
          <p:nvPr/>
        </p:nvCxnSpPr>
        <p:spPr>
          <a:xfrm>
            <a:off x="2139303" y="1864289"/>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56"/>
          <p:cNvCxnSpPr/>
          <p:nvPr/>
        </p:nvCxnSpPr>
        <p:spPr>
          <a:xfrm>
            <a:off x="2139303" y="2432890"/>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56"/>
          <p:cNvCxnSpPr/>
          <p:nvPr/>
        </p:nvCxnSpPr>
        <p:spPr>
          <a:xfrm>
            <a:off x="2139303" y="2873866"/>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56"/>
          <p:cNvCxnSpPr/>
          <p:nvPr/>
        </p:nvCxnSpPr>
        <p:spPr>
          <a:xfrm>
            <a:off x="2139303" y="3674567"/>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4" name="Google Shape;624;p56"/>
          <p:cNvCxnSpPr/>
          <p:nvPr/>
        </p:nvCxnSpPr>
        <p:spPr>
          <a:xfrm>
            <a:off x="2139303" y="4115543"/>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5" name="Google Shape;625;p56"/>
          <p:cNvCxnSpPr/>
          <p:nvPr/>
        </p:nvCxnSpPr>
        <p:spPr>
          <a:xfrm>
            <a:off x="2139303" y="4684143"/>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6" name="Google Shape;626;p56"/>
          <p:cNvCxnSpPr/>
          <p:nvPr/>
        </p:nvCxnSpPr>
        <p:spPr>
          <a:xfrm>
            <a:off x="2139303" y="5125119"/>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7" name="Google Shape;627;p56"/>
          <p:cNvCxnSpPr/>
          <p:nvPr/>
        </p:nvCxnSpPr>
        <p:spPr>
          <a:xfrm>
            <a:off x="2139303" y="5822920"/>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8" name="Google Shape;628;p56"/>
          <p:cNvCxnSpPr/>
          <p:nvPr/>
        </p:nvCxnSpPr>
        <p:spPr>
          <a:xfrm>
            <a:off x="2139303" y="6263896"/>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9" name="Google Shape;629;p56"/>
          <p:cNvCxnSpPr/>
          <p:nvPr/>
        </p:nvCxnSpPr>
        <p:spPr>
          <a:xfrm>
            <a:off x="2139303" y="6832496"/>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30" name="Google Shape;630;p56"/>
          <p:cNvCxnSpPr/>
          <p:nvPr/>
        </p:nvCxnSpPr>
        <p:spPr>
          <a:xfrm>
            <a:off x="2139303" y="7273472"/>
            <a:ext cx="7480800" cy="0"/>
          </a:xfrm>
          <a:prstGeom prst="straightConnector1">
            <a:avLst/>
          </a:prstGeom>
          <a:noFill/>
          <a:ln w="9525" cap="flat" cmpd="sng">
            <a:solidFill>
              <a:schemeClr val="dk2"/>
            </a:solidFill>
            <a:prstDash val="solid"/>
            <a:round/>
            <a:headEnd type="none" w="med" len="med"/>
            <a:tailEnd type="none" w="med" len="med"/>
          </a:ln>
        </p:spPr>
      </p:cxnSp>
      <p:sp>
        <p:nvSpPr>
          <p:cNvPr id="631" name="Google Shape;631;p56"/>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632" name="Google Shape;632;p56"/>
          <p:cNvSpPr txBox="1"/>
          <p:nvPr/>
        </p:nvSpPr>
        <p:spPr>
          <a:xfrm>
            <a:off x="753150" y="554625"/>
            <a:ext cx="4138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dirty="0">
                <a:solidFill>
                  <a:schemeClr val="dk1"/>
                </a:solidFill>
                <a:latin typeface="Roboto"/>
                <a:ea typeface="Roboto"/>
                <a:cs typeface="Roboto"/>
                <a:sym typeface="Roboto"/>
              </a:rPr>
              <a:t>HOW MIGHT </a:t>
            </a:r>
            <a:r>
              <a:rPr lang="bn" sz="2200" b="1" dirty="0" smtClean="0">
                <a:solidFill>
                  <a:schemeClr val="dk1"/>
                </a:solidFill>
                <a:latin typeface="Roboto"/>
                <a:ea typeface="Roboto"/>
                <a:cs typeface="Roboto"/>
                <a:sym typeface="Roboto"/>
              </a:rPr>
              <a:t>WE</a:t>
            </a:r>
            <a:r>
              <a:rPr lang="en-US" sz="2200" b="1" dirty="0" smtClean="0">
                <a:solidFill>
                  <a:schemeClr val="dk1"/>
                </a:solidFill>
                <a:latin typeface="Roboto"/>
                <a:ea typeface="Roboto"/>
                <a:cs typeface="Roboto"/>
                <a:sym typeface="Roboto"/>
              </a:rPr>
              <a:t> – TEMPLATE</a:t>
            </a:r>
            <a:r>
              <a:rPr lang="bn" sz="2200" b="1" dirty="0" smtClean="0">
                <a:solidFill>
                  <a:schemeClr val="dk1"/>
                </a:solidFill>
                <a:latin typeface="Roboto"/>
                <a:ea typeface="Roboto"/>
                <a:cs typeface="Roboto"/>
                <a:sym typeface="Roboto"/>
              </a:rPr>
              <a:t> </a:t>
            </a:r>
            <a:endParaRPr sz="2200" b="1" dirty="0">
              <a:solidFill>
                <a:schemeClr val="dk1"/>
              </a:solidFill>
              <a:latin typeface="Roboto"/>
              <a:ea typeface="Roboto"/>
              <a:cs typeface="Roboto"/>
              <a:sym typeface="Roboto"/>
            </a:endParaRPr>
          </a:p>
        </p:txBody>
      </p:sp>
      <p:sp>
        <p:nvSpPr>
          <p:cNvPr id="633" name="Google Shape;633;p56"/>
          <p:cNvSpPr txBox="1"/>
          <p:nvPr/>
        </p:nvSpPr>
        <p:spPr>
          <a:xfrm>
            <a:off x="984444" y="1103422"/>
            <a:ext cx="739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a:ea typeface="Roboto"/>
                <a:cs typeface="Roboto"/>
                <a:sym typeface="Roboto"/>
              </a:rPr>
              <a:t>Insight # 1: </a:t>
            </a:r>
            <a:endParaRPr>
              <a:latin typeface="Roboto"/>
              <a:ea typeface="Roboto"/>
              <a:cs typeface="Roboto"/>
              <a:sym typeface="Roboto"/>
            </a:endParaRPr>
          </a:p>
        </p:txBody>
      </p:sp>
      <p:sp>
        <p:nvSpPr>
          <p:cNvPr id="634" name="Google Shape;634;p56"/>
          <p:cNvSpPr txBox="1"/>
          <p:nvPr/>
        </p:nvSpPr>
        <p:spPr>
          <a:xfrm>
            <a:off x="483975" y="2171965"/>
            <a:ext cx="165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a:ea typeface="Roboto"/>
                <a:cs typeface="Roboto"/>
                <a:sym typeface="Roboto"/>
              </a:rPr>
              <a:t>How might we #1: </a:t>
            </a:r>
            <a:endParaRPr>
              <a:latin typeface="Roboto"/>
              <a:ea typeface="Roboto"/>
              <a:cs typeface="Roboto"/>
              <a:sym typeface="Roboto"/>
            </a:endParaRPr>
          </a:p>
        </p:txBody>
      </p:sp>
      <p:sp>
        <p:nvSpPr>
          <p:cNvPr id="635" name="Google Shape;635;p56"/>
          <p:cNvSpPr txBox="1"/>
          <p:nvPr/>
        </p:nvSpPr>
        <p:spPr>
          <a:xfrm>
            <a:off x="984444" y="3354675"/>
            <a:ext cx="739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a:ea typeface="Roboto"/>
                <a:cs typeface="Roboto"/>
                <a:sym typeface="Roboto"/>
              </a:rPr>
              <a:t>Insight #2: </a:t>
            </a:r>
            <a:endParaRPr>
              <a:latin typeface="Roboto"/>
              <a:ea typeface="Roboto"/>
              <a:cs typeface="Roboto"/>
              <a:sym typeface="Roboto"/>
            </a:endParaRPr>
          </a:p>
        </p:txBody>
      </p:sp>
      <p:sp>
        <p:nvSpPr>
          <p:cNvPr id="636" name="Google Shape;636;p56"/>
          <p:cNvSpPr txBox="1"/>
          <p:nvPr/>
        </p:nvSpPr>
        <p:spPr>
          <a:xfrm>
            <a:off x="483975" y="4423218"/>
            <a:ext cx="165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a:ea typeface="Roboto"/>
                <a:cs typeface="Roboto"/>
                <a:sym typeface="Roboto"/>
              </a:rPr>
              <a:t>How might we #2: </a:t>
            </a:r>
            <a:endParaRPr>
              <a:latin typeface="Roboto"/>
              <a:ea typeface="Roboto"/>
              <a:cs typeface="Roboto"/>
              <a:sym typeface="Roboto"/>
            </a:endParaRPr>
          </a:p>
        </p:txBody>
      </p:sp>
      <p:sp>
        <p:nvSpPr>
          <p:cNvPr id="637" name="Google Shape;637;p56"/>
          <p:cNvSpPr txBox="1"/>
          <p:nvPr/>
        </p:nvSpPr>
        <p:spPr>
          <a:xfrm>
            <a:off x="984444" y="5503028"/>
            <a:ext cx="739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a:ea typeface="Roboto"/>
                <a:cs typeface="Roboto"/>
                <a:sym typeface="Roboto"/>
              </a:rPr>
              <a:t>Insight #3: </a:t>
            </a:r>
            <a:endParaRPr>
              <a:latin typeface="Roboto"/>
              <a:ea typeface="Roboto"/>
              <a:cs typeface="Roboto"/>
              <a:sym typeface="Roboto"/>
            </a:endParaRPr>
          </a:p>
        </p:txBody>
      </p:sp>
      <p:sp>
        <p:nvSpPr>
          <p:cNvPr id="638" name="Google Shape;638;p56"/>
          <p:cNvSpPr txBox="1"/>
          <p:nvPr/>
        </p:nvSpPr>
        <p:spPr>
          <a:xfrm>
            <a:off x="483975" y="6571571"/>
            <a:ext cx="165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a:latin typeface="Roboto"/>
                <a:ea typeface="Roboto"/>
                <a:cs typeface="Roboto"/>
                <a:sym typeface="Roboto"/>
              </a:rPr>
              <a:t>How might we #3: </a:t>
            </a:r>
            <a:endParaRPr>
              <a:latin typeface="Roboto"/>
              <a:ea typeface="Roboto"/>
              <a:cs typeface="Roboto"/>
              <a:sym typeface="Roboto"/>
            </a:endParaRPr>
          </a:p>
        </p:txBody>
      </p:sp>
      <p:pic>
        <p:nvPicPr>
          <p:cNvPr id="639" name="Google Shape;639;p56"/>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772</Words>
  <Application>Microsoft Office PowerPoint</Application>
  <PresentationFormat>Custom</PresentationFormat>
  <Paragraphs>47</Paragraphs>
  <Slides>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Roboto Slab</vt:lpstr>
      <vt:lpstr>Libre Baskerville</vt:lpstr>
      <vt:lpstr>Arial</vt:lpstr>
      <vt:lpstr>Alfa Slab One</vt:lpstr>
      <vt:lpstr>Calibri</vt:lpstr>
      <vt:lpstr>Roboto Condensed</vt:lpstr>
      <vt:lpstr>Roboto</vt:lpstr>
      <vt:lpstr>Office Theme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8</cp:revision>
  <dcterms:modified xsi:type="dcterms:W3CDTF">2022-10-14T16:29:46Z</dcterms:modified>
</cp:coreProperties>
</file>