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6"/>
  </p:notesMasterIdLst>
  <p:sldIdLst>
    <p:sldId id="261" r:id="rId3"/>
    <p:sldId id="262" r:id="rId4"/>
    <p:sldId id="263" r:id="rId5"/>
  </p:sldIdLst>
  <p:sldSz cx="10699750" cy="7559675"/>
  <p:notesSz cx="6858000" cy="9144000"/>
  <p:embeddedFontLst>
    <p:embeddedFont>
      <p:font typeface="Alfa Slab One" panose="020B0604020202020204" charset="0"/>
      <p:regular r:id="rId7"/>
    </p:embeddedFont>
    <p:embeddedFont>
      <p:font typeface="Roboto Slab" panose="020B0604020202020204" charset="0"/>
      <p:regular r:id="rId8"/>
      <p:bold r:id="rId9"/>
    </p:embeddedFont>
    <p:embeddedFont>
      <p:font typeface="Roboto Condensed" panose="020B0604020202020204" charset="0"/>
      <p:regular r:id="rId10"/>
      <p:bold r:id="rId11"/>
      <p:italic r:id="rId12"/>
      <p:boldItalic r:id="rId13"/>
    </p:embeddedFont>
    <p:embeddedFont>
      <p:font typeface="Roboto"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Libre Baskerville" panose="020B0604020202020204" charset="0"/>
      <p:regular r:id="rId22"/>
      <p:bold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p:scale>
          <a:sx n="60" d="100"/>
          <a:sy n="60" d="100"/>
        </p:scale>
        <p:origin x="10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f415c3328_0_140: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5f415c332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f415c3328_0_20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f415c3328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5f415c3328_0_177: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5f415c332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docs.google.com/document/d/1nt_ytWbc_1XhS9IXzny3f2SHI5NMQYdjNSuruBefSjc/edit" TargetMode="External"/><Relationship Id="rId7" Type="http://schemas.openxmlformats.org/officeDocument/2006/relationships/hyperlink" Target="https://docs.google.com/document/d/1aVnzgRg5K82luUnCKOQZDDcR8ZPlCAhQkkGF0uEGflw/edi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docs.google.com/document/d/1WukPPc9dFZImyVLTUhBZhSGB2axtj6WSOTpkK6ySrIQ/edit" TargetMode="External"/><Relationship Id="rId5" Type="http://schemas.openxmlformats.org/officeDocument/2006/relationships/hyperlink" Target="https://docs.google.com/document/d/1Fr7KZOmOR3HpzzF1-4YOhYup9SWexJdB9AWnfPUixis/edit" TargetMode="External"/><Relationship Id="rId4" Type="http://schemas.openxmlformats.org/officeDocument/2006/relationships/hyperlink" Target="https://docs.google.com/document/d/1_0pQnjR8EDNDmKa7nf7wIbpYFjg8Rsm7fuL_Ke36UT8/edi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p:nvPr/>
        </p:nvSpPr>
        <p:spPr>
          <a:xfrm>
            <a:off x="753150" y="554625"/>
            <a:ext cx="5837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IN-DEPTH INTERVIEWING</a:t>
            </a:r>
            <a:endParaRPr sz="2200" b="1">
              <a:solidFill>
                <a:schemeClr val="dk1"/>
              </a:solidFill>
              <a:latin typeface="Roboto"/>
              <a:ea typeface="Roboto"/>
              <a:cs typeface="Roboto"/>
              <a:sym typeface="Roboto"/>
            </a:endParaRPr>
          </a:p>
        </p:txBody>
      </p:sp>
      <p:sp>
        <p:nvSpPr>
          <p:cNvPr id="160" name="Google Shape;160;p24"/>
          <p:cNvSpPr/>
          <p:nvPr/>
        </p:nvSpPr>
        <p:spPr>
          <a:xfrm>
            <a:off x="307350" y="1235500"/>
            <a:ext cx="5267400" cy="3105300"/>
          </a:xfrm>
          <a:prstGeom prst="rect">
            <a:avLst/>
          </a:prstGeom>
          <a:noFill/>
          <a:ln>
            <a:noFill/>
          </a:ln>
        </p:spPr>
        <p:txBody>
          <a:bodyPr spcFirstLastPara="1" wrap="square" lIns="91425" tIns="91425" rIns="73797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In-depth interviews allow your team to better understand the latent needs, behaviors, motivations, and aspirations of the various stakeholders engaged in your project, which will use or directly impact the solution or intervention. </a:t>
            </a:r>
            <a:endParaRPr sz="1100">
              <a:solidFill>
                <a:srgbClr val="181818"/>
              </a:solidFill>
              <a:latin typeface="Roboto"/>
              <a:ea typeface="Roboto"/>
              <a:cs typeface="Roboto"/>
              <a:sym typeface="Roboto"/>
            </a:endParaRPr>
          </a:p>
          <a:p>
            <a:pPr marL="0" lvl="0" indent="0" algn="just" rtl="0">
              <a:lnSpc>
                <a:spcPct val="115000"/>
              </a:lnSpc>
              <a:spcBef>
                <a:spcPts val="0"/>
              </a:spcBef>
              <a:spcAft>
                <a:spcPts val="0"/>
              </a:spcAft>
              <a:buClr>
                <a:schemeClr val="dk1"/>
              </a:buClr>
              <a:buSzPts val="1100"/>
              <a:buFont typeface="Arial"/>
              <a:buNone/>
            </a:pPr>
            <a:endParaRPr sz="1100">
              <a:solidFill>
                <a:srgbClr val="181818"/>
              </a:solidFill>
              <a:latin typeface="Roboto"/>
              <a:ea typeface="Roboto"/>
              <a:cs typeface="Roboto"/>
              <a:sym typeface="Roboto"/>
            </a:endParaRPr>
          </a:p>
          <a:p>
            <a:pPr marL="0" lvl="0" indent="0" algn="just"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Interviews can include activities to draw out conversations, or rely on a set of structured questions and responses.</a:t>
            </a:r>
            <a:endParaRPr sz="1100">
              <a:solidFill>
                <a:srgbClr val="181818"/>
              </a:solidFill>
              <a:latin typeface="Roboto"/>
              <a:ea typeface="Roboto"/>
              <a:cs typeface="Roboto"/>
              <a:sym typeface="Roboto"/>
            </a:endParaRPr>
          </a:p>
          <a:p>
            <a:pPr marL="0" lvl="0" indent="0" algn="just" rtl="0">
              <a:lnSpc>
                <a:spcPct val="115000"/>
              </a:lnSpc>
              <a:spcBef>
                <a:spcPts val="0"/>
              </a:spcBef>
              <a:spcAft>
                <a:spcPts val="0"/>
              </a:spcAft>
              <a:buClr>
                <a:schemeClr val="dk1"/>
              </a:buClr>
              <a:buSzPts val="1100"/>
              <a:buFont typeface="Arial"/>
              <a:buNone/>
            </a:pPr>
            <a:endParaRPr sz="1100">
              <a:solidFill>
                <a:srgbClr val="181818"/>
              </a:solidFill>
              <a:latin typeface="Roboto"/>
              <a:ea typeface="Roboto"/>
              <a:cs typeface="Roboto"/>
              <a:sym typeface="Roboto"/>
            </a:endParaRPr>
          </a:p>
          <a:p>
            <a:pPr marL="0" lvl="0" indent="0" algn="just" rtl="0">
              <a:lnSpc>
                <a:spcPct val="115000"/>
              </a:lnSpc>
              <a:spcBef>
                <a:spcPts val="0"/>
              </a:spcBef>
              <a:spcAft>
                <a:spcPts val="0"/>
              </a:spcAft>
              <a:buNone/>
            </a:pPr>
            <a:r>
              <a:rPr lang="bn" sz="1100">
                <a:solidFill>
                  <a:srgbClr val="181818"/>
                </a:solidFill>
                <a:latin typeface="Roboto"/>
                <a:ea typeface="Roboto"/>
                <a:cs typeface="Roboto"/>
                <a:sym typeface="Roboto"/>
              </a:rPr>
              <a:t>In WASH projects, interviewing is integral to understanding a wide range of actors, including latrine or sanitation product adopters and non-adopters, masons, engineers, or other product manufacturers, sales agents, role models, and other influencers. For example, you may utilize interviews to understand current sanitation practices and behaviors among households, or explore barriers and opportunities to handwashing and handwashing materials. . </a:t>
            </a:r>
            <a:endParaRPr sz="1100">
              <a:solidFill>
                <a:srgbClr val="181818"/>
              </a:solidFill>
              <a:latin typeface="Roboto"/>
              <a:ea typeface="Roboto"/>
              <a:cs typeface="Roboto"/>
              <a:sym typeface="Roboto"/>
            </a:endParaRPr>
          </a:p>
        </p:txBody>
      </p:sp>
      <p:sp>
        <p:nvSpPr>
          <p:cNvPr id="161" name="Google Shape;161;p24"/>
          <p:cNvSpPr/>
          <p:nvPr/>
        </p:nvSpPr>
        <p:spPr>
          <a:xfrm>
            <a:off x="307350" y="4498475"/>
            <a:ext cx="4773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Prepare and conduct interviews to gain an in-depth understanding of stakeholders needs, behaviors, motivations, and aspirations. </a:t>
            </a:r>
            <a:endParaRPr sz="1100">
              <a:solidFill>
                <a:srgbClr val="181818"/>
              </a:solidFill>
              <a:latin typeface="Roboto"/>
              <a:ea typeface="Roboto"/>
              <a:cs typeface="Roboto"/>
              <a:sym typeface="Roboto"/>
            </a:endParaRPr>
          </a:p>
        </p:txBody>
      </p:sp>
      <p:sp>
        <p:nvSpPr>
          <p:cNvPr id="162" name="Google Shape;162;p24"/>
          <p:cNvSpPr/>
          <p:nvPr/>
        </p:nvSpPr>
        <p:spPr>
          <a:xfrm>
            <a:off x="307350" y="5702747"/>
            <a:ext cx="4773600" cy="1254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a:solidFill>
                  <a:srgbClr val="181818"/>
                </a:solidFill>
                <a:latin typeface="Roboto"/>
                <a:ea typeface="Roboto"/>
                <a:cs typeface="Roboto"/>
                <a:sym typeface="Roboto"/>
              </a:rPr>
              <a:t>Utilize in-depth interviews to develop a comprehensive understanding of WASH practices, behaviors, needs, and aspirations to inform the design of your intervention.</a:t>
            </a:r>
            <a:endParaRPr sz="1100">
              <a:solidFill>
                <a:schemeClr val="dk1"/>
              </a:solidFill>
              <a:highlight>
                <a:srgbClr val="FFFF00"/>
              </a:highlight>
              <a:latin typeface="Roboto"/>
              <a:ea typeface="Roboto"/>
              <a:cs typeface="Roboto"/>
              <a:sym typeface="Roboto"/>
            </a:endParaRPr>
          </a:p>
        </p:txBody>
      </p:sp>
      <p:sp>
        <p:nvSpPr>
          <p:cNvPr id="163" name="Google Shape;163;p24"/>
          <p:cNvSpPr/>
          <p:nvPr/>
        </p:nvSpPr>
        <p:spPr>
          <a:xfrm>
            <a:off x="5422950" y="1235500"/>
            <a:ext cx="5115600" cy="984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Develop Interview Guidelines: 2-3 hours</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Train Interviewers: 2 hours</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Conduct Interviews: 30 minutes - 1 hour for each interview</a:t>
            </a:r>
            <a:endParaRPr sz="1100">
              <a:solidFill>
                <a:srgbClr val="181818"/>
              </a:solidFill>
              <a:latin typeface="Roboto"/>
              <a:ea typeface="Roboto"/>
              <a:cs typeface="Roboto"/>
              <a:sym typeface="Roboto"/>
            </a:endParaRPr>
          </a:p>
        </p:txBody>
      </p:sp>
      <p:sp>
        <p:nvSpPr>
          <p:cNvPr id="164" name="Google Shape;164;p24"/>
          <p:cNvSpPr/>
          <p:nvPr/>
        </p:nvSpPr>
        <p:spPr>
          <a:xfrm>
            <a:off x="5422950" y="2391098"/>
            <a:ext cx="5115600" cy="1120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PAPER OR NOTEBOOK</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COMPUTER/WORD PROCESSING PROGRAM (OPTIONAL)</a:t>
            </a:r>
            <a:endParaRPr sz="1100">
              <a:solidFill>
                <a:schemeClr val="dk2"/>
              </a:solidFill>
              <a:latin typeface="Roboto"/>
              <a:ea typeface="Roboto"/>
              <a:cs typeface="Roboto"/>
              <a:sym typeface="Roboto"/>
            </a:endParaRPr>
          </a:p>
        </p:txBody>
      </p:sp>
      <p:pic>
        <p:nvPicPr>
          <p:cNvPr id="165" name="Google Shape;165;p24"/>
          <p:cNvPicPr preferRelativeResize="0"/>
          <p:nvPr/>
        </p:nvPicPr>
        <p:blipFill>
          <a:blip r:embed="rId3">
            <a:alphaModFix/>
          </a:blip>
          <a:stretch>
            <a:fillRect/>
          </a:stretch>
        </p:blipFill>
        <p:spPr>
          <a:xfrm rot="-3916238">
            <a:off x="119105" y="207950"/>
            <a:ext cx="832320" cy="693600"/>
          </a:xfrm>
          <a:prstGeom prst="rect">
            <a:avLst/>
          </a:prstGeom>
          <a:noFill/>
          <a:ln>
            <a:noFill/>
          </a:ln>
        </p:spPr>
      </p:pic>
      <p:pic>
        <p:nvPicPr>
          <p:cNvPr id="166" name="Google Shape;166;p24"/>
          <p:cNvPicPr preferRelativeResize="0"/>
          <p:nvPr/>
        </p:nvPicPr>
        <p:blipFill>
          <a:blip r:embed="rId4">
            <a:alphaModFix/>
          </a:blip>
          <a:stretch>
            <a:fillRect/>
          </a:stretch>
        </p:blipFill>
        <p:spPr>
          <a:xfrm>
            <a:off x="9314976" y="6332600"/>
            <a:ext cx="809874" cy="1254726"/>
          </a:xfrm>
          <a:prstGeom prst="rect">
            <a:avLst/>
          </a:prstGeom>
          <a:noFill/>
          <a:ln>
            <a:noFill/>
          </a:ln>
        </p:spPr>
      </p:pic>
      <p:pic>
        <p:nvPicPr>
          <p:cNvPr id="167" name="Google Shape;167;p24"/>
          <p:cNvPicPr preferRelativeResize="0"/>
          <p:nvPr/>
        </p:nvPicPr>
        <p:blipFill rotWithShape="1">
          <a:blip r:embed="rId5">
            <a:alphaModFix/>
          </a:blip>
          <a:srcRect l="-4300" r="4299"/>
          <a:stretch/>
        </p:blipFill>
        <p:spPr>
          <a:xfrm>
            <a:off x="8298625" y="6332600"/>
            <a:ext cx="886251" cy="1254724"/>
          </a:xfrm>
          <a:prstGeom prst="rect">
            <a:avLst/>
          </a:prstGeom>
          <a:noFill/>
          <a:ln>
            <a:noFill/>
          </a:ln>
        </p:spPr>
      </p:pic>
      <p:pic>
        <p:nvPicPr>
          <p:cNvPr id="168" name="Google Shape;168;p24"/>
          <p:cNvPicPr preferRelativeResize="0"/>
          <p:nvPr/>
        </p:nvPicPr>
        <p:blipFill rotWithShape="1">
          <a:blip r:embed="rId6">
            <a:alphaModFix/>
          </a:blip>
          <a:srcRect l="357" r="367"/>
          <a:stretch/>
        </p:blipFill>
        <p:spPr>
          <a:xfrm flipH="1">
            <a:off x="7247051" y="6466825"/>
            <a:ext cx="723237" cy="1120499"/>
          </a:xfrm>
          <a:prstGeom prst="rect">
            <a:avLst/>
          </a:prstGeom>
          <a:noFill/>
          <a:ln>
            <a:noFill/>
          </a:ln>
        </p:spPr>
      </p:pic>
      <p:pic>
        <p:nvPicPr>
          <p:cNvPr id="169" name="Google Shape;169;p24"/>
          <p:cNvPicPr preferRelativeResize="0"/>
          <p:nvPr/>
        </p:nvPicPr>
        <p:blipFill>
          <a:blip r:embed="rId7">
            <a:alphaModFix/>
          </a:blip>
          <a:stretch>
            <a:fillRect/>
          </a:stretch>
        </p:blipFill>
        <p:spPr>
          <a:xfrm rot="-7470586" flipH="1">
            <a:off x="6962653" y="6695274"/>
            <a:ext cx="299662" cy="663601"/>
          </a:xfrm>
          <a:prstGeom prst="rect">
            <a:avLst/>
          </a:prstGeom>
          <a:noFill/>
          <a:ln>
            <a:noFill/>
          </a:ln>
        </p:spPr>
      </p:pic>
      <p:pic>
        <p:nvPicPr>
          <p:cNvPr id="170" name="Google Shape;170;p24"/>
          <p:cNvPicPr preferRelativeResize="0"/>
          <p:nvPr/>
        </p:nvPicPr>
        <p:blipFill>
          <a:blip r:embed="rId8">
            <a:alphaModFix/>
          </a:blip>
          <a:stretch>
            <a:fillRect/>
          </a:stretch>
        </p:blipFill>
        <p:spPr>
          <a:xfrm rot="-1630318">
            <a:off x="7081061" y="6337539"/>
            <a:ext cx="318400" cy="389325"/>
          </a:xfrm>
          <a:prstGeom prst="rect">
            <a:avLst/>
          </a:prstGeom>
          <a:noFill/>
          <a:ln>
            <a:noFill/>
          </a:ln>
        </p:spPr>
      </p:pic>
      <p:sp>
        <p:nvSpPr>
          <p:cNvPr id="171" name="Google Shape;171;p24"/>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p:nvPr/>
        </p:nvSpPr>
        <p:spPr>
          <a:xfrm>
            <a:off x="581150" y="2945975"/>
            <a:ext cx="168900" cy="160500"/>
          </a:xfrm>
          <a:prstGeom prst="star5">
            <a:avLst>
              <a:gd name="adj" fmla="val 19098"/>
              <a:gd name="hf" fmla="val 105146"/>
              <a:gd name="vf" fmla="val 11055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txBox="1"/>
          <p:nvPr/>
        </p:nvSpPr>
        <p:spPr>
          <a:xfrm>
            <a:off x="753150" y="554625"/>
            <a:ext cx="5837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IN-DEPTH INTERVIEWING</a:t>
            </a:r>
            <a:endParaRPr sz="2200" b="1">
              <a:solidFill>
                <a:schemeClr val="dk1"/>
              </a:solidFill>
              <a:latin typeface="Roboto"/>
              <a:ea typeface="Roboto"/>
              <a:cs typeface="Roboto"/>
              <a:sym typeface="Roboto"/>
            </a:endParaRPr>
          </a:p>
        </p:txBody>
      </p:sp>
      <p:sp>
        <p:nvSpPr>
          <p:cNvPr id="178" name="Google Shape;178;p25"/>
          <p:cNvSpPr txBox="1"/>
          <p:nvPr/>
        </p:nvSpPr>
        <p:spPr>
          <a:xfrm>
            <a:off x="350925" y="1025348"/>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0C4E5A"/>
              </a:buClr>
              <a:buSzPts val="1100"/>
              <a:buFont typeface="Arial"/>
              <a:buAutoNum type="arabicPeriod"/>
            </a:pPr>
            <a:r>
              <a:rPr lang="bn" sz="1100" b="1" dirty="0">
                <a:solidFill>
                  <a:srgbClr val="181818"/>
                </a:solidFill>
                <a:latin typeface="Roboto"/>
                <a:ea typeface="Roboto"/>
                <a:cs typeface="Roboto"/>
                <a:sym typeface="Roboto"/>
              </a:rPr>
              <a:t>Identify interview participants. </a:t>
            </a:r>
            <a:r>
              <a:rPr lang="bn" sz="1100" dirty="0">
                <a:solidFill>
                  <a:srgbClr val="181818"/>
                </a:solidFill>
                <a:latin typeface="Roboto"/>
                <a:ea typeface="Roboto"/>
                <a:cs typeface="Roboto"/>
                <a:sym typeface="Roboto"/>
              </a:rPr>
              <a:t>Build on a stakeholder map which identifies the people involved in the challenge your project is addressing, as is important to gain an understanding of all these actors through interviews and </a:t>
            </a:r>
            <a:r>
              <a:rPr lang="bn" sz="1100" dirty="0" smtClean="0">
                <a:solidFill>
                  <a:srgbClr val="181818"/>
                </a:solidFill>
                <a:latin typeface="Roboto"/>
                <a:ea typeface="Roboto"/>
                <a:cs typeface="Roboto"/>
                <a:sym typeface="Roboto"/>
              </a:rPr>
              <a:t>observations.</a:t>
            </a:r>
            <a:endParaRPr lang="en-US" sz="1100" dirty="0">
              <a:solidFill>
                <a:srgbClr val="181818"/>
              </a:solidFill>
              <a:latin typeface="Roboto"/>
              <a:ea typeface="Roboto"/>
              <a:cs typeface="Roboto"/>
              <a:sym typeface="Roboto"/>
            </a:endParaRPr>
          </a:p>
          <a:p>
            <a:pPr marL="461963" lvl="0" algn="l" rtl="0">
              <a:lnSpc>
                <a:spcPct val="115000"/>
              </a:lnSpc>
              <a:spcBef>
                <a:spcPts val="600"/>
              </a:spcBef>
              <a:spcAft>
                <a:spcPts val="0"/>
              </a:spcAft>
              <a:buClr>
                <a:srgbClr val="0C4E5A"/>
              </a:buClr>
              <a:buSzPts val="1100"/>
            </a:pPr>
            <a:r>
              <a:rPr lang="bn" sz="1100" dirty="0" smtClean="0">
                <a:solidFill>
                  <a:srgbClr val="181818"/>
                </a:solidFill>
                <a:latin typeface="Roboto"/>
                <a:ea typeface="Roboto"/>
                <a:cs typeface="Roboto"/>
                <a:sym typeface="Roboto"/>
              </a:rPr>
              <a:t>Clarify </a:t>
            </a:r>
            <a:r>
              <a:rPr lang="bn" sz="1100" dirty="0">
                <a:solidFill>
                  <a:srgbClr val="181818"/>
                </a:solidFill>
                <a:latin typeface="Roboto"/>
                <a:ea typeface="Roboto"/>
                <a:cs typeface="Roboto"/>
                <a:sym typeface="Roboto"/>
              </a:rPr>
              <a:t>why an interview is better for this particular type </a:t>
            </a:r>
            <a:r>
              <a:rPr lang="bn" sz="1100" dirty="0" smtClean="0">
                <a:solidFill>
                  <a:srgbClr val="181818"/>
                </a:solidFill>
                <a:latin typeface="Roboto"/>
                <a:ea typeface="Roboto"/>
                <a:cs typeface="Roboto"/>
                <a:sym typeface="Roboto"/>
              </a:rPr>
              <a:t>of </a:t>
            </a:r>
            <a:r>
              <a:rPr lang="bn" sz="1100" dirty="0">
                <a:solidFill>
                  <a:srgbClr val="181818"/>
                </a:solidFill>
                <a:latin typeface="Roboto"/>
                <a:ea typeface="Roboto"/>
                <a:cs typeface="Roboto"/>
                <a:sym typeface="Roboto"/>
              </a:rPr>
              <a:t>participant rather than observations (transect walks) or focus </a:t>
            </a:r>
            <a:r>
              <a:rPr lang="bn" sz="1100" dirty="0" smtClean="0">
                <a:solidFill>
                  <a:srgbClr val="181818"/>
                </a:solidFill>
                <a:latin typeface="Roboto"/>
                <a:ea typeface="Roboto"/>
                <a:cs typeface="Roboto"/>
                <a:sym typeface="Roboto"/>
              </a:rPr>
              <a:t>groups.</a:t>
            </a:r>
            <a:endParaRPr lang="en-US" sz="1100" dirty="0">
              <a:solidFill>
                <a:srgbClr val="181818"/>
              </a:solidFill>
              <a:latin typeface="Roboto"/>
              <a:ea typeface="Roboto"/>
              <a:cs typeface="Roboto"/>
              <a:sym typeface="Roboto"/>
            </a:endParaRPr>
          </a:p>
          <a:p>
            <a:pPr marL="461963" lvl="0" algn="l" rtl="0">
              <a:lnSpc>
                <a:spcPct val="115000"/>
              </a:lnSpc>
              <a:spcBef>
                <a:spcPts val="600"/>
              </a:spcBef>
              <a:spcAft>
                <a:spcPts val="0"/>
              </a:spcAft>
              <a:buClr>
                <a:srgbClr val="0C4E5A"/>
              </a:buClr>
              <a:buSzPts val="1100"/>
            </a:pPr>
            <a:r>
              <a:rPr lang="bn" sz="1100" dirty="0" smtClean="0">
                <a:solidFill>
                  <a:srgbClr val="181818"/>
                </a:solidFill>
                <a:latin typeface="Roboto"/>
                <a:ea typeface="Roboto"/>
                <a:cs typeface="Roboto"/>
                <a:sym typeface="Roboto"/>
              </a:rPr>
              <a:t>Tip </a:t>
            </a:r>
            <a:r>
              <a:rPr lang="bn" sz="1100" dirty="0">
                <a:solidFill>
                  <a:srgbClr val="181818"/>
                </a:solidFill>
                <a:latin typeface="Roboto"/>
                <a:ea typeface="Roboto"/>
                <a:cs typeface="Roboto"/>
                <a:sym typeface="Roboto"/>
              </a:rPr>
              <a:t>regarding sample size: You should aim to interview different types of people, with a range of perspectives about the problem or need you hope to meet. There is no rule about the total number of people you must interview, but you should try to have more than one interview for each type of </a:t>
            </a:r>
            <a:r>
              <a:rPr lang="bn" sz="1100" dirty="0" smtClean="0">
                <a:solidFill>
                  <a:srgbClr val="181818"/>
                </a:solidFill>
                <a:latin typeface="Roboto"/>
                <a:ea typeface="Roboto"/>
                <a:cs typeface="Roboto"/>
                <a:sym typeface="Roboto"/>
              </a:rPr>
              <a:t>stakeholder</a:t>
            </a:r>
            <a:r>
              <a:rPr lang="en-US" sz="1100" dirty="0" smtClean="0">
                <a:solidFill>
                  <a:srgbClr val="181818"/>
                </a:solidFill>
                <a:latin typeface="Roboto"/>
                <a:ea typeface="Roboto"/>
                <a:cs typeface="Roboto"/>
                <a:sym typeface="Roboto"/>
              </a:rPr>
              <a:t>.</a:t>
            </a:r>
          </a:p>
          <a:p>
            <a:pPr marL="461963" lvl="0" indent="-228600" algn="l" rtl="0">
              <a:lnSpc>
                <a:spcPct val="115000"/>
              </a:lnSpc>
              <a:spcBef>
                <a:spcPts val="600"/>
              </a:spcBef>
              <a:spcAft>
                <a:spcPts val="0"/>
              </a:spcAft>
              <a:buClr>
                <a:srgbClr val="0C4E5A"/>
              </a:buClr>
              <a:buSzPts val="1100"/>
              <a:buFont typeface="+mj-lt"/>
              <a:buAutoNum type="arabicPeriod" startAt="2"/>
            </a:pPr>
            <a:r>
              <a:rPr lang="bn" sz="1100" b="1" dirty="0" smtClean="0">
                <a:solidFill>
                  <a:srgbClr val="181818"/>
                </a:solidFill>
                <a:latin typeface="Roboto"/>
                <a:ea typeface="Roboto"/>
                <a:cs typeface="Roboto"/>
                <a:sym typeface="Roboto"/>
              </a:rPr>
              <a:t>Design </a:t>
            </a:r>
            <a:r>
              <a:rPr lang="bn" sz="1100" b="1" dirty="0">
                <a:solidFill>
                  <a:srgbClr val="181818"/>
                </a:solidFill>
                <a:latin typeface="Roboto"/>
                <a:ea typeface="Roboto"/>
                <a:cs typeface="Roboto"/>
                <a:sym typeface="Roboto"/>
              </a:rPr>
              <a:t>interview guide. </a:t>
            </a:r>
            <a:r>
              <a:rPr lang="bn" sz="1100" dirty="0">
                <a:solidFill>
                  <a:srgbClr val="181818"/>
                </a:solidFill>
                <a:latin typeface="Roboto"/>
                <a:ea typeface="Roboto"/>
                <a:cs typeface="Roboto"/>
                <a:sym typeface="Roboto"/>
              </a:rPr>
              <a:t>Next, develop and test the interview guide. This guidance should include instructions for the interviewers, not just a set of questions.</a:t>
            </a:r>
            <a:endParaRPr sz="1100" dirty="0">
              <a:solidFill>
                <a:srgbClr val="181818"/>
              </a:solidFill>
              <a:latin typeface="Roboto"/>
              <a:ea typeface="Roboto"/>
              <a:cs typeface="Roboto"/>
              <a:sym typeface="Roboto"/>
            </a:endParaRPr>
          </a:p>
          <a:p>
            <a:pPr marL="914400" marR="0" lvl="1" indent="-298450" algn="l" rtl="0">
              <a:lnSpc>
                <a:spcPct val="115000"/>
              </a:lnSpc>
              <a:spcBef>
                <a:spcPts val="0"/>
              </a:spcBef>
              <a:spcAft>
                <a:spcPts val="0"/>
              </a:spcAft>
              <a:buClr>
                <a:srgbClr val="181818"/>
              </a:buClr>
              <a:buSzPts val="1100"/>
              <a:buFont typeface="Roboto"/>
              <a:buAutoNum type="alphaLcPeriod"/>
            </a:pPr>
            <a:r>
              <a:rPr lang="bn" sz="1100" dirty="0">
                <a:solidFill>
                  <a:srgbClr val="181818"/>
                </a:solidFill>
                <a:latin typeface="Roboto"/>
                <a:ea typeface="Roboto"/>
                <a:cs typeface="Roboto"/>
                <a:sym typeface="Roboto"/>
              </a:rPr>
              <a:t>Clarify the key topics for the interview.</a:t>
            </a:r>
            <a:endParaRPr sz="1100" dirty="0">
              <a:solidFill>
                <a:srgbClr val="181818"/>
              </a:solidFill>
              <a:latin typeface="Roboto"/>
              <a:ea typeface="Roboto"/>
              <a:cs typeface="Roboto"/>
              <a:sym typeface="Roboto"/>
            </a:endParaRPr>
          </a:p>
          <a:p>
            <a:pPr marL="914400" marR="0" lvl="1" indent="-298450" algn="l" rtl="0">
              <a:lnSpc>
                <a:spcPct val="115000"/>
              </a:lnSpc>
              <a:spcBef>
                <a:spcPts val="0"/>
              </a:spcBef>
              <a:spcAft>
                <a:spcPts val="0"/>
              </a:spcAft>
              <a:buClr>
                <a:srgbClr val="181818"/>
              </a:buClr>
              <a:buSzPts val="1100"/>
              <a:buFont typeface="Roboto"/>
              <a:buAutoNum type="alphaLcPeriod"/>
            </a:pPr>
            <a:r>
              <a:rPr lang="bn" sz="1100" dirty="0">
                <a:solidFill>
                  <a:srgbClr val="181818"/>
                </a:solidFill>
                <a:latin typeface="Roboto"/>
                <a:ea typeface="Roboto"/>
                <a:cs typeface="Roboto"/>
                <a:sym typeface="Roboto"/>
              </a:rPr>
              <a:t>Determine any activities that you will use to help draw out information. This could include:</a:t>
            </a:r>
            <a:endParaRPr sz="1100" dirty="0">
              <a:solidFill>
                <a:srgbClr val="181818"/>
              </a:solidFill>
              <a:latin typeface="Roboto"/>
              <a:ea typeface="Roboto"/>
              <a:cs typeface="Roboto"/>
              <a:sym typeface="Roboto"/>
            </a:endParaRPr>
          </a:p>
          <a:p>
            <a:pPr marL="1371600" marR="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My ideal…</a:t>
            </a:r>
            <a:endParaRPr dirty="0"/>
          </a:p>
          <a:p>
            <a:pPr marL="1371600" marR="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Card Sorting</a:t>
            </a:r>
            <a:endParaRPr dirty="0"/>
          </a:p>
          <a:p>
            <a:pPr marL="1371600" marR="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uFill>
                  <a:noFill/>
                </a:uFill>
                <a:latin typeface="Roboto"/>
                <a:ea typeface="Roboto"/>
                <a:cs typeface="Roboto"/>
                <a:sym typeface="Robot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Transect Walk </a:t>
            </a:r>
            <a:endParaRPr dirty="0"/>
          </a:p>
          <a:p>
            <a:pPr marL="1371600" marR="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uFill>
                  <a:noFill/>
                </a:uFill>
                <a:latin typeface="Roboto"/>
                <a:ea typeface="Roboto"/>
                <a:cs typeface="Roboto"/>
                <a:sym typeface="Roboto"/>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Day in the life</a:t>
            </a:r>
            <a:endParaRPr dirty="0"/>
          </a:p>
          <a:p>
            <a:pPr marL="1371600" marR="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uFill>
                  <a:noFill/>
                </a:uFill>
                <a:latin typeface="Roboto"/>
                <a:ea typeface="Roboto"/>
                <a:cs typeface="Roboto"/>
                <a:sym typeface="Roboto"/>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Journey Mapping</a:t>
            </a:r>
            <a:endParaRPr sz="1100" dirty="0">
              <a:solidFill>
                <a:srgbClr val="181818"/>
              </a:solidFill>
              <a:latin typeface="Roboto"/>
              <a:ea typeface="Roboto"/>
              <a:cs typeface="Roboto"/>
              <a:sym typeface="Roboto"/>
            </a:endParaRPr>
          </a:p>
          <a:p>
            <a:pPr marL="914400" marR="0" lvl="1" indent="-298450" algn="l" rtl="0">
              <a:lnSpc>
                <a:spcPct val="115000"/>
              </a:lnSpc>
              <a:spcBef>
                <a:spcPts val="0"/>
              </a:spcBef>
              <a:spcAft>
                <a:spcPts val="0"/>
              </a:spcAft>
              <a:buClr>
                <a:srgbClr val="181818"/>
              </a:buClr>
              <a:buSzPts val="1100"/>
              <a:buFont typeface="Roboto"/>
              <a:buAutoNum type="alphaLcPeriod"/>
            </a:pPr>
            <a:r>
              <a:rPr lang="bn" sz="1100" dirty="0">
                <a:solidFill>
                  <a:srgbClr val="181818"/>
                </a:solidFill>
                <a:latin typeface="Roboto"/>
                <a:ea typeface="Roboto"/>
                <a:cs typeface="Roboto"/>
                <a:sym typeface="Roboto"/>
              </a:rPr>
              <a:t>Write specific questions that will lead to different topics in response.</a:t>
            </a:r>
            <a:endParaRPr sz="1100" dirty="0">
              <a:solidFill>
                <a:srgbClr val="181818"/>
              </a:solidFill>
              <a:latin typeface="Roboto"/>
              <a:ea typeface="Roboto"/>
              <a:cs typeface="Roboto"/>
              <a:sym typeface="Roboto"/>
            </a:endParaRPr>
          </a:p>
          <a:p>
            <a:pPr marL="914400" marR="0" lvl="1" indent="-298450" algn="l" rtl="0">
              <a:lnSpc>
                <a:spcPct val="115000"/>
              </a:lnSpc>
              <a:spcBef>
                <a:spcPts val="0"/>
              </a:spcBef>
              <a:spcAft>
                <a:spcPts val="0"/>
              </a:spcAft>
              <a:buClr>
                <a:srgbClr val="181818"/>
              </a:buClr>
              <a:buSzPts val="1100"/>
              <a:buFont typeface="Roboto"/>
              <a:buAutoNum type="alphaLcPeriod"/>
            </a:pPr>
            <a:r>
              <a:rPr lang="bn" sz="1100" dirty="0">
                <a:solidFill>
                  <a:srgbClr val="181818"/>
                </a:solidFill>
                <a:latin typeface="Roboto"/>
                <a:ea typeface="Roboto"/>
                <a:cs typeface="Roboto"/>
                <a:sym typeface="Roboto"/>
              </a:rPr>
              <a:t>Frame question as open-ended, rather than questions that can be answered with yes or no.</a:t>
            </a:r>
            <a:endParaRPr sz="1100" dirty="0">
              <a:solidFill>
                <a:srgbClr val="181818"/>
              </a:solidFill>
              <a:latin typeface="Roboto"/>
              <a:ea typeface="Roboto"/>
              <a:cs typeface="Roboto"/>
              <a:sym typeface="Roboto"/>
            </a:endParaRPr>
          </a:p>
          <a:p>
            <a:pPr marL="914400" marR="0" lvl="1" indent="-298450" algn="l" rtl="0">
              <a:lnSpc>
                <a:spcPct val="115000"/>
              </a:lnSpc>
              <a:spcBef>
                <a:spcPts val="0"/>
              </a:spcBef>
              <a:spcAft>
                <a:spcPts val="0"/>
              </a:spcAft>
              <a:buClr>
                <a:srgbClr val="181818"/>
              </a:buClr>
              <a:buSzPts val="1100"/>
              <a:buFont typeface="Roboto"/>
              <a:buAutoNum type="alphaLcPeriod"/>
            </a:pPr>
            <a:r>
              <a:rPr lang="bn" sz="1100" dirty="0">
                <a:solidFill>
                  <a:srgbClr val="181818"/>
                </a:solidFill>
                <a:latin typeface="Roboto"/>
                <a:ea typeface="Roboto"/>
                <a:cs typeface="Roboto"/>
                <a:sym typeface="Roboto"/>
              </a:rPr>
              <a:t>Include a consent section at the beginning of the guide.</a:t>
            </a:r>
            <a:endParaRPr sz="1100" dirty="0">
              <a:solidFill>
                <a:srgbClr val="181818"/>
              </a:solidFill>
              <a:latin typeface="Roboto"/>
              <a:ea typeface="Roboto"/>
              <a:cs typeface="Roboto"/>
              <a:sym typeface="Roboto"/>
            </a:endParaRPr>
          </a:p>
        </p:txBody>
      </p:sp>
      <p:sp>
        <p:nvSpPr>
          <p:cNvPr id="179" name="Google Shape;179;p25"/>
          <p:cNvSpPr txBox="1"/>
          <p:nvPr/>
        </p:nvSpPr>
        <p:spPr>
          <a:xfrm>
            <a:off x="5080958" y="1025348"/>
            <a:ext cx="5191959" cy="6120676"/>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C4E5A"/>
              </a:buClr>
              <a:buSzPts val="1100"/>
              <a:buFont typeface="Roboto"/>
              <a:buAutoNum type="arabicPeriod" startAt="2"/>
            </a:pPr>
            <a:r>
              <a:rPr lang="bn" sz="1100" dirty="0">
                <a:solidFill>
                  <a:srgbClr val="181818"/>
                </a:solidFill>
                <a:latin typeface="Roboto"/>
                <a:ea typeface="Roboto"/>
                <a:cs typeface="Roboto"/>
                <a:sym typeface="Roboto"/>
              </a:rPr>
              <a:t>(continued). When testing the interview questions, consider the following:</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Does the flow of questions make sense?</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Do the questions gather all necessary information?</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Is the timing appropriate?</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Within the guide, clarify how the information will be documented.</a:t>
            </a:r>
            <a:endParaRPr sz="1100"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Will the guide be paper-based or digital?</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Will the guide have space for notes?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Will the interview require photographs or videos?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Does the interview need to be recorded?</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Consider personal or cultural reasons for an interviewee to decline documentation and/or being recorded, and adjust your approach accordingly.</a:t>
            </a:r>
            <a:endParaRPr sz="1100" dirty="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0C4E5A"/>
              </a:buClr>
              <a:buSzPts val="1100"/>
              <a:buFont typeface="+mj-lt"/>
              <a:buAutoNum type="arabicPeriod" startAt="3"/>
            </a:pPr>
            <a:r>
              <a:rPr lang="bn" sz="1100" b="1" dirty="0">
                <a:solidFill>
                  <a:srgbClr val="181818"/>
                </a:solidFill>
                <a:latin typeface="Roboto"/>
                <a:ea typeface="Roboto"/>
                <a:cs typeface="Roboto"/>
                <a:sym typeface="Roboto"/>
              </a:rPr>
              <a:t>Appoint and train interviewers. </a:t>
            </a:r>
            <a:r>
              <a:rPr lang="bn" sz="1100" dirty="0">
                <a:solidFill>
                  <a:srgbClr val="181818"/>
                </a:solidFill>
                <a:latin typeface="Roboto"/>
                <a:ea typeface="Roboto"/>
                <a:cs typeface="Roboto"/>
                <a:sym typeface="Roboto"/>
              </a:rPr>
              <a:t>When selecting interviewers, consider their coachability, availability, and skills in languages and empathy. Once you have appointed interviewers, invite them to a brief session and discuss the following: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Clarify the design challenge and the HCD process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Describe the interview objective - typically to uncover a rich story of an individual’s beliefs, context and activities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Explain the interview style - empathetic and focused on listening, not teaching</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Review the interview guide slowly and in detail, ensuring everyone knows exactly what information to gather for each point.</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Explain any activities you might be using and how to use any materials (photos, small prototypes, etc).</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Conduct practice interviews. Let the team get into pairs and practice asking open questions and probing.</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Explain to interviewers the importance of capturing the interviews and how you want them to do this</a:t>
            </a:r>
            <a:endParaRPr sz="1100" dirty="0">
              <a:solidFill>
                <a:srgbClr val="181818"/>
              </a:solidFill>
              <a:latin typeface="Roboto"/>
              <a:ea typeface="Roboto"/>
              <a:cs typeface="Roboto"/>
              <a:sym typeface="Roboto"/>
            </a:endParaRPr>
          </a:p>
        </p:txBody>
      </p:sp>
      <p:pic>
        <p:nvPicPr>
          <p:cNvPr id="180" name="Google Shape;180;p25"/>
          <p:cNvPicPr preferRelativeResize="0"/>
          <p:nvPr/>
        </p:nvPicPr>
        <p:blipFill>
          <a:blip r:embed="rId8">
            <a:alphaModFix/>
          </a:blip>
          <a:stretch>
            <a:fillRect/>
          </a:stretch>
        </p:blipFill>
        <p:spPr>
          <a:xfrm rot="-3916238">
            <a:off x="119105" y="207950"/>
            <a:ext cx="832320" cy="693600"/>
          </a:xfrm>
          <a:prstGeom prst="rect">
            <a:avLst/>
          </a:prstGeom>
          <a:noFill/>
          <a:ln>
            <a:noFill/>
          </a:ln>
        </p:spPr>
      </p:pic>
      <p:sp>
        <p:nvSpPr>
          <p:cNvPr id="181" name="Google Shape;181;p25"/>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6"/>
          <p:cNvPicPr preferRelativeResize="0"/>
          <p:nvPr/>
        </p:nvPicPr>
        <p:blipFill>
          <a:blip r:embed="rId3">
            <a:alphaModFix/>
          </a:blip>
          <a:stretch>
            <a:fillRect/>
          </a:stretch>
        </p:blipFill>
        <p:spPr>
          <a:xfrm rot="-1630318">
            <a:off x="7081061" y="6337539"/>
            <a:ext cx="318400" cy="389325"/>
          </a:xfrm>
          <a:prstGeom prst="rect">
            <a:avLst/>
          </a:prstGeom>
          <a:noFill/>
          <a:ln>
            <a:noFill/>
          </a:ln>
        </p:spPr>
      </p:pic>
      <p:sp>
        <p:nvSpPr>
          <p:cNvPr id="187" name="Google Shape;187;p26"/>
          <p:cNvSpPr txBox="1"/>
          <p:nvPr/>
        </p:nvSpPr>
        <p:spPr>
          <a:xfrm>
            <a:off x="753150" y="554625"/>
            <a:ext cx="5837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IN-DEPTH INTERVIEWING</a:t>
            </a:r>
            <a:endParaRPr sz="2200" b="1">
              <a:solidFill>
                <a:schemeClr val="dk1"/>
              </a:solidFill>
              <a:latin typeface="Roboto"/>
              <a:ea typeface="Roboto"/>
              <a:cs typeface="Roboto"/>
              <a:sym typeface="Roboto"/>
            </a:endParaRPr>
          </a:p>
        </p:txBody>
      </p:sp>
      <p:sp>
        <p:nvSpPr>
          <p:cNvPr id="188" name="Google Shape;188;p26"/>
          <p:cNvSpPr txBox="1"/>
          <p:nvPr/>
        </p:nvSpPr>
        <p:spPr>
          <a:xfrm>
            <a:off x="145279" y="1043641"/>
            <a:ext cx="5580403" cy="61569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C4E5A"/>
              </a:buClr>
              <a:buSzPts val="1100"/>
              <a:buFont typeface="Arial"/>
              <a:buAutoNum type="arabicPeriod" startAt="4"/>
            </a:pPr>
            <a:r>
              <a:rPr lang="bn" sz="1100" b="1" dirty="0">
                <a:solidFill>
                  <a:srgbClr val="181818"/>
                </a:solidFill>
                <a:latin typeface="Roboto"/>
                <a:ea typeface="Roboto"/>
                <a:cs typeface="Roboto"/>
                <a:sym typeface="Roboto"/>
              </a:rPr>
              <a:t>Plan interviews. </a:t>
            </a:r>
            <a:r>
              <a:rPr lang="bn" sz="1100" dirty="0">
                <a:solidFill>
                  <a:srgbClr val="181818"/>
                </a:solidFill>
                <a:latin typeface="Roboto"/>
                <a:ea typeface="Roboto"/>
                <a:cs typeface="Roboto"/>
                <a:sym typeface="Roboto"/>
              </a:rPr>
              <a:t>In collaboration with the program team and interviewers, plan the interview logistics. </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b="1" dirty="0">
                <a:solidFill>
                  <a:srgbClr val="181818"/>
                </a:solidFill>
                <a:latin typeface="Roboto"/>
                <a:ea typeface="Roboto"/>
                <a:cs typeface="Roboto"/>
                <a:sym typeface="Roboto"/>
              </a:rPr>
              <a:t>Time allocation: </a:t>
            </a:r>
            <a:r>
              <a:rPr lang="bn" sz="1100" dirty="0">
                <a:solidFill>
                  <a:srgbClr val="181818"/>
                </a:solidFill>
                <a:latin typeface="Roboto"/>
                <a:ea typeface="Roboto"/>
                <a:cs typeface="Roboto"/>
                <a:sym typeface="Roboto"/>
              </a:rPr>
              <a:t>You will need to allocate around 30 minutes to 1 hour per interview, allowing each interviewer to interview a minimum of four respondents per day. </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Cross check this plan with your time allowance and budget (the number of interviews will be limited by the amount of time you have available and the budget you have for the costs of fieldwork - travel, accommodation, field workers’ time).</a:t>
            </a:r>
            <a:endParaRPr sz="1100"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Consider snowballing – once you find one respondent, they might lead you to others.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When you contact respondents, explain your intentions clearly to create realistic expectations.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Ensure you have all relevant contact information of the person and agree on a time, day and place to meet.</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People often look for compensation, so you need to manage these expectations upfront.</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mj-lt"/>
              <a:buAutoNum type="arabicPeriod" startAt="5"/>
            </a:pPr>
            <a:r>
              <a:rPr lang="bn" sz="1100" b="1" dirty="0">
                <a:solidFill>
                  <a:srgbClr val="181818"/>
                </a:solidFill>
                <a:latin typeface="Roboto"/>
                <a:ea typeface="Roboto"/>
                <a:cs typeface="Roboto"/>
                <a:sym typeface="Roboto"/>
              </a:rPr>
              <a:t>Conduct and document interviews</a:t>
            </a:r>
            <a:endParaRPr sz="1100" b="1"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Start the interview with a clear description of the interview objectives. Clarify any potential compensation.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Obtain informed consent from participants detailing all the ways in which information will be collected (notes, photographs, audio, video). This could be verbal or written consent.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Conduct the interview as per the guide.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Take notes about things that surprise you, contradictions you notice between what someone is saying and doing, things you want to explore further, and memorable quotes.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en-US" sz="1100" dirty="0" smtClean="0">
                <a:solidFill>
                  <a:srgbClr val="181818"/>
                </a:solidFill>
                <a:latin typeface="Roboto"/>
                <a:ea typeface="Roboto"/>
                <a:cs typeface="Roboto"/>
                <a:sym typeface="Roboto"/>
              </a:rPr>
              <a:t>Ask </a:t>
            </a:r>
            <a:r>
              <a:rPr lang="bn" sz="1100" dirty="0" smtClean="0">
                <a:solidFill>
                  <a:srgbClr val="181818"/>
                </a:solidFill>
                <a:latin typeface="Roboto"/>
                <a:ea typeface="Roboto"/>
                <a:cs typeface="Roboto"/>
                <a:sym typeface="Roboto"/>
              </a:rPr>
              <a:t>open-ended </a:t>
            </a:r>
            <a:r>
              <a:rPr lang="bn" sz="1100" dirty="0">
                <a:solidFill>
                  <a:srgbClr val="181818"/>
                </a:solidFill>
                <a:latin typeface="Roboto"/>
                <a:ea typeface="Roboto"/>
                <a:cs typeface="Roboto"/>
                <a:sym typeface="Roboto"/>
              </a:rPr>
              <a:t>questions and follow-up questions that explore deeper about the reasons and motivations for an interviewee’s response.</a:t>
            </a:r>
            <a:endParaRPr sz="1100" dirty="0">
              <a:solidFill>
                <a:srgbClr val="181818"/>
              </a:solidFill>
              <a:latin typeface="Roboto"/>
              <a:ea typeface="Roboto"/>
              <a:cs typeface="Roboto"/>
              <a:sym typeface="Roboto"/>
            </a:endParaRPr>
          </a:p>
        </p:txBody>
      </p:sp>
      <p:sp>
        <p:nvSpPr>
          <p:cNvPr id="189" name="Google Shape;189;p26"/>
          <p:cNvSpPr txBox="1"/>
          <p:nvPr/>
        </p:nvSpPr>
        <p:spPr>
          <a:xfrm>
            <a:off x="5607175" y="1043641"/>
            <a:ext cx="4614900" cy="48321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0"/>
              </a:spcBef>
              <a:spcAft>
                <a:spcPts val="0"/>
              </a:spcAft>
              <a:buClr>
                <a:srgbClr val="0C4E5A"/>
              </a:buClr>
              <a:buSzPts val="1100"/>
              <a:buFont typeface="Roboto"/>
              <a:buAutoNum type="arabicPeriod" startAt="6"/>
            </a:pPr>
            <a:r>
              <a:rPr lang="bn" sz="1100" b="1" dirty="0">
                <a:solidFill>
                  <a:srgbClr val="181818"/>
                </a:solidFill>
                <a:latin typeface="Roboto"/>
                <a:ea typeface="Roboto"/>
                <a:cs typeface="Roboto"/>
                <a:sym typeface="Roboto"/>
              </a:rPr>
              <a:t>Synthesize and analyze interviews. </a:t>
            </a:r>
            <a:r>
              <a:rPr lang="bn" sz="1100" dirty="0">
                <a:solidFill>
                  <a:srgbClr val="181818"/>
                </a:solidFill>
                <a:latin typeface="Roboto"/>
                <a:ea typeface="Roboto"/>
                <a:cs typeface="Roboto"/>
                <a:sym typeface="Roboto"/>
              </a:rPr>
              <a:t>Once the interviews have been conducted conduct rapid analysis of the responses using tools such as TOES or Storytelling</a:t>
            </a:r>
            <a:endParaRPr sz="1100" dirty="0">
              <a:solidFill>
                <a:srgbClr val="181818"/>
              </a:solidFill>
              <a:latin typeface="Roboto"/>
              <a:ea typeface="Roboto"/>
              <a:cs typeface="Roboto"/>
              <a:sym typeface="Roboto"/>
            </a:endParaRPr>
          </a:p>
          <a:p>
            <a:pPr marL="457200" lvl="0" indent="0" algn="just" rtl="0">
              <a:lnSpc>
                <a:spcPct val="115000"/>
              </a:lnSpc>
              <a:spcBef>
                <a:spcPts val="1000"/>
              </a:spcBef>
              <a:spcAft>
                <a:spcPts val="0"/>
              </a:spcAft>
              <a:buNone/>
            </a:pPr>
            <a:r>
              <a:rPr lang="bn" sz="1100" dirty="0">
                <a:solidFill>
                  <a:srgbClr val="181818"/>
                </a:solidFill>
                <a:latin typeface="Roboto"/>
                <a:ea typeface="Roboto"/>
                <a:cs typeface="Roboto"/>
                <a:sym typeface="Roboto"/>
              </a:rPr>
              <a:t>You may choose to create composite responses using analysis techniques to shape analysis:</a:t>
            </a:r>
            <a:endParaRPr sz="1100" dirty="0">
              <a:solidFill>
                <a:srgbClr val="181818"/>
              </a:solidFill>
              <a:latin typeface="Roboto"/>
              <a:ea typeface="Roboto"/>
              <a:cs typeface="Roboto"/>
              <a:sym typeface="Roboto"/>
            </a:endParaRPr>
          </a:p>
          <a:p>
            <a:pPr marL="914400" lvl="1" indent="-298450" algn="just"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Persona Template </a:t>
            </a:r>
            <a:endParaRPr sz="1100" dirty="0">
              <a:solidFill>
                <a:srgbClr val="181818"/>
              </a:solidFill>
              <a:latin typeface="Roboto"/>
              <a:ea typeface="Roboto"/>
              <a:cs typeface="Roboto"/>
              <a:sym typeface="Roboto"/>
            </a:endParaRPr>
          </a:p>
          <a:p>
            <a:pPr marL="914400" lvl="1" indent="-298450" algn="just"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Day in the life</a:t>
            </a:r>
            <a:endParaRPr sz="1100" dirty="0">
              <a:solidFill>
                <a:srgbClr val="181818"/>
              </a:solidFill>
              <a:latin typeface="Roboto"/>
              <a:ea typeface="Roboto"/>
              <a:cs typeface="Roboto"/>
              <a:sym typeface="Roboto"/>
            </a:endParaRPr>
          </a:p>
          <a:p>
            <a:pPr marL="914400" lvl="1" indent="-298450" algn="just"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Journey Mapping</a:t>
            </a:r>
            <a:endParaRPr sz="1100" dirty="0">
              <a:solidFill>
                <a:srgbClr val="181818"/>
              </a:solidFill>
              <a:latin typeface="Roboto"/>
              <a:ea typeface="Roboto"/>
              <a:cs typeface="Roboto"/>
              <a:sym typeface="Roboto"/>
            </a:endParaRPr>
          </a:p>
        </p:txBody>
      </p:sp>
      <p:pic>
        <p:nvPicPr>
          <p:cNvPr id="190" name="Google Shape;190;p26"/>
          <p:cNvPicPr preferRelativeResize="0"/>
          <p:nvPr/>
        </p:nvPicPr>
        <p:blipFill>
          <a:blip r:embed="rId4">
            <a:alphaModFix/>
          </a:blip>
          <a:stretch>
            <a:fillRect/>
          </a:stretch>
        </p:blipFill>
        <p:spPr>
          <a:xfrm rot="-3916238">
            <a:off x="119105" y="207950"/>
            <a:ext cx="832320" cy="693600"/>
          </a:xfrm>
          <a:prstGeom prst="rect">
            <a:avLst/>
          </a:prstGeom>
          <a:noFill/>
          <a:ln>
            <a:noFill/>
          </a:ln>
        </p:spPr>
      </p:pic>
      <p:pic>
        <p:nvPicPr>
          <p:cNvPr id="191" name="Google Shape;191;p26"/>
          <p:cNvPicPr preferRelativeResize="0"/>
          <p:nvPr/>
        </p:nvPicPr>
        <p:blipFill>
          <a:blip r:embed="rId5">
            <a:alphaModFix/>
          </a:blip>
          <a:stretch>
            <a:fillRect/>
          </a:stretch>
        </p:blipFill>
        <p:spPr>
          <a:xfrm>
            <a:off x="9314976" y="6332600"/>
            <a:ext cx="809874" cy="1254726"/>
          </a:xfrm>
          <a:prstGeom prst="rect">
            <a:avLst/>
          </a:prstGeom>
          <a:noFill/>
          <a:ln>
            <a:noFill/>
          </a:ln>
        </p:spPr>
      </p:pic>
      <p:pic>
        <p:nvPicPr>
          <p:cNvPr id="192" name="Google Shape;192;p26"/>
          <p:cNvPicPr preferRelativeResize="0"/>
          <p:nvPr/>
        </p:nvPicPr>
        <p:blipFill rotWithShape="1">
          <a:blip r:embed="rId6">
            <a:alphaModFix/>
          </a:blip>
          <a:srcRect l="-4300" r="4299"/>
          <a:stretch/>
        </p:blipFill>
        <p:spPr>
          <a:xfrm>
            <a:off x="8298625" y="6332600"/>
            <a:ext cx="886251" cy="1254724"/>
          </a:xfrm>
          <a:prstGeom prst="rect">
            <a:avLst/>
          </a:prstGeom>
          <a:noFill/>
          <a:ln>
            <a:noFill/>
          </a:ln>
        </p:spPr>
      </p:pic>
      <p:pic>
        <p:nvPicPr>
          <p:cNvPr id="193" name="Google Shape;193;p26"/>
          <p:cNvPicPr preferRelativeResize="0"/>
          <p:nvPr/>
        </p:nvPicPr>
        <p:blipFill rotWithShape="1">
          <a:blip r:embed="rId7">
            <a:alphaModFix/>
          </a:blip>
          <a:srcRect l="357" r="367"/>
          <a:stretch/>
        </p:blipFill>
        <p:spPr>
          <a:xfrm flipH="1">
            <a:off x="7247051" y="6466825"/>
            <a:ext cx="723237" cy="1120499"/>
          </a:xfrm>
          <a:prstGeom prst="rect">
            <a:avLst/>
          </a:prstGeom>
          <a:noFill/>
          <a:ln>
            <a:noFill/>
          </a:ln>
        </p:spPr>
      </p:pic>
      <p:pic>
        <p:nvPicPr>
          <p:cNvPr id="194" name="Google Shape;194;p26"/>
          <p:cNvPicPr preferRelativeResize="0"/>
          <p:nvPr/>
        </p:nvPicPr>
        <p:blipFill>
          <a:blip r:embed="rId8">
            <a:alphaModFix/>
          </a:blip>
          <a:stretch>
            <a:fillRect/>
          </a:stretch>
        </p:blipFill>
        <p:spPr>
          <a:xfrm rot="-7470586" flipH="1">
            <a:off x="6962653" y="6695274"/>
            <a:ext cx="299662" cy="663601"/>
          </a:xfrm>
          <a:prstGeom prst="rect">
            <a:avLst/>
          </a:prstGeom>
          <a:noFill/>
          <a:ln>
            <a:noFill/>
          </a:ln>
        </p:spPr>
      </p:pic>
      <p:sp>
        <p:nvSpPr>
          <p:cNvPr id="195" name="Google Shape;195;p26"/>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1030</Words>
  <Application>Microsoft Office PowerPoint</Application>
  <PresentationFormat>Custom</PresentationFormat>
  <Paragraphs>74</Paragraphs>
  <Slides>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Alfa Slab One</vt:lpstr>
      <vt:lpstr>Roboto Slab</vt:lpstr>
      <vt:lpstr>Roboto Condensed</vt:lpstr>
      <vt:lpstr>Roboto</vt:lpstr>
      <vt:lpstr>Arial</vt:lpstr>
      <vt:lpstr>Calibri</vt:lpstr>
      <vt:lpstr>Libre Baskerville</vt:lpstr>
      <vt:lpstr>Office Theme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9</cp:revision>
  <dcterms:modified xsi:type="dcterms:W3CDTF">2022-10-14T16:23:00Z</dcterms:modified>
</cp:coreProperties>
</file>