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332" r:id="rId3"/>
    <p:sldId id="333" r:id="rId4"/>
  </p:sldIdLst>
  <p:sldSz cx="10699750" cy="7559675"/>
  <p:notesSz cx="6858000" cy="9144000"/>
  <p:embeddedFontLst>
    <p:embeddedFont>
      <p:font typeface="Alfa Slab One" panose="020B0604020202020204" charset="0"/>
      <p:regular r:id="rId6"/>
    </p:embeddedFont>
    <p:embeddedFont>
      <p:font typeface="Calibri" panose="020F0502020204030204" pitchFamily="34" charset="0"/>
      <p:regular r:id="rId7"/>
      <p:bold r:id="rId8"/>
      <p:italic r:id="rId9"/>
      <p:boldItalic r:id="rId10"/>
    </p:embeddedFont>
    <p:embeddedFont>
      <p:font typeface="Libre Baskerville" panose="020B0604020202020204" charset="0"/>
      <p:regular r:id="rId11"/>
      <p:bold r:id="rId12"/>
      <p:italic r:id="rId13"/>
    </p:embeddedFont>
    <p:embeddedFont>
      <p:font typeface="Roboto" panose="020B0604020202020204" charset="0"/>
      <p:regular r:id="rId14"/>
      <p:bold r:id="rId15"/>
      <p:italic r:id="rId16"/>
      <p:boldItalic r:id="rId17"/>
    </p:embeddedFont>
    <p:embeddedFont>
      <p:font typeface="Roboto Condensed" panose="020B0604020202020204" charset="0"/>
      <p:regular r:id="rId18"/>
      <p:bold r:id="rId19"/>
      <p:italic r:id="rId20"/>
      <p:boldItalic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f6d408587_0_27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3f6d40858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29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f6d408587_0_27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3f6d40858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28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50"/>
          <p:cNvPicPr preferRelativeResize="0"/>
          <p:nvPr/>
        </p:nvPicPr>
        <p:blipFill>
          <a:blip r:embed="rId3">
            <a:alphaModFix/>
          </a:blip>
          <a:stretch>
            <a:fillRect/>
          </a:stretch>
        </p:blipFill>
        <p:spPr>
          <a:xfrm>
            <a:off x="6014172" y="6915111"/>
            <a:ext cx="390171" cy="409675"/>
          </a:xfrm>
          <a:prstGeom prst="rect">
            <a:avLst/>
          </a:prstGeom>
          <a:noFill/>
          <a:ln>
            <a:noFill/>
          </a:ln>
        </p:spPr>
      </p:pic>
      <p:sp>
        <p:nvSpPr>
          <p:cNvPr id="534" name="Google Shape;534;p5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535" name="Google Shape;535;p50"/>
          <p:cNvSpPr txBox="1"/>
          <p:nvPr/>
        </p:nvSpPr>
        <p:spPr>
          <a:xfrm>
            <a:off x="1166807" y="2675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smtClean="0">
                <a:solidFill>
                  <a:schemeClr val="dk1"/>
                </a:solidFill>
                <a:latin typeface="Roboto"/>
                <a:ea typeface="Roboto"/>
                <a:cs typeface="Roboto"/>
                <a:sym typeface="Roboto"/>
              </a:rPr>
              <a:t>NARRATION</a:t>
            </a:r>
            <a:endParaRPr sz="2200" b="1" dirty="0">
              <a:solidFill>
                <a:schemeClr val="dk1"/>
              </a:solidFill>
              <a:latin typeface="Roboto"/>
              <a:ea typeface="Roboto"/>
              <a:cs typeface="Roboto"/>
              <a:sym typeface="Roboto"/>
            </a:endParaRPr>
          </a:p>
        </p:txBody>
      </p:sp>
      <p:sp>
        <p:nvSpPr>
          <p:cNvPr id="536" name="Google Shape;536;p50"/>
          <p:cNvSpPr/>
          <p:nvPr/>
        </p:nvSpPr>
        <p:spPr>
          <a:xfrm>
            <a:off x="340880" y="1642719"/>
            <a:ext cx="5451600" cy="24819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La narration</a:t>
            </a:r>
            <a:r>
              <a:rPr lang="fr" sz="1100" dirty="0">
                <a:solidFill>
                  <a:schemeClr val="dk1"/>
                </a:solidFill>
                <a:latin typeface="Roboto"/>
                <a:ea typeface="Roboto"/>
                <a:cs typeface="Roboto"/>
                <a:sym typeface="Roboto"/>
              </a:rPr>
              <a:t> </a:t>
            </a:r>
            <a:r>
              <a:rPr lang="fr" sz="1100" dirty="0">
                <a:solidFill>
                  <a:srgbClr val="181818"/>
                </a:solidFill>
                <a:latin typeface="Roboto"/>
                <a:ea typeface="Roboto"/>
                <a:cs typeface="Roboto"/>
                <a:sym typeface="Roboto"/>
              </a:rPr>
              <a:t>L'outil aide à guider une équipe pour débriefer et partager les expériences des participants après une journée de recherche. Comme de nombreux membres de l'équipe engagent différents participants tout au long de la journée, il est important de partager les histoires des individus, afin que tous les membres de l'équipe puissent entendre un aperçu complet. De plus, écouter les histoires complètes de chaque participant à la recherche peut aider les chercheurs à identifier les thèmes clés et à commencer à formuler une idée des « personnalités » et des « parcours » communs des membres de la communauté. Par exemple, après avoir écouté plusieurs histoires sur les utilisateurs de latrines, les chercheurs WASH commenceront à reconnaître les expériences et les comportements communs des différents types d'utilisateurs.</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Les résultats de la narration peuvent être utilisés à deux fins importantes :</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1) Informer les changements d'approche ou d'orientation au cours des prochains jours de recherche</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2) Capturez les informations clés et les opportunités de la journée, afin de pouvoir y revenir plus tard sans perdre leur signification ou leur essence</a:t>
            </a:r>
            <a:endParaRPr sz="1100" dirty="0">
              <a:solidFill>
                <a:srgbClr val="181818"/>
              </a:solidFill>
              <a:latin typeface="Roboto"/>
              <a:ea typeface="Roboto"/>
              <a:cs typeface="Roboto"/>
              <a:sym typeface="Roboto"/>
            </a:endParaRPr>
          </a:p>
        </p:txBody>
      </p:sp>
      <p:sp>
        <p:nvSpPr>
          <p:cNvPr id="537" name="Google Shape;537;p50"/>
          <p:cNvSpPr/>
          <p:nvPr/>
        </p:nvSpPr>
        <p:spPr>
          <a:xfrm>
            <a:off x="345839" y="4689514"/>
            <a:ext cx="5115600" cy="1070219"/>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dirty="0">
                <a:solidFill>
                  <a:srgbClr val="0C4E5A"/>
                </a:solidFill>
                <a:latin typeface="Roboto"/>
                <a:ea typeface="Roboto"/>
                <a:cs typeface="Roboto"/>
                <a:sym typeface="Roboto"/>
              </a:rPr>
              <a:t>OBJECTIF</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fr" sz="1100" dirty="0">
                <a:solidFill>
                  <a:schemeClr val="dk1"/>
                </a:solidFill>
                <a:latin typeface="Roboto"/>
                <a:ea typeface="Roboto"/>
                <a:cs typeface="Roboto"/>
                <a:sym typeface="Roboto"/>
              </a:rPr>
              <a:t>Structurer un débriefing à l'aide de l'outil « </a:t>
            </a:r>
            <a:r>
              <a:rPr lang="fr" sz="1100" dirty="0">
                <a:solidFill>
                  <a:srgbClr val="181818"/>
                </a:solidFill>
                <a:latin typeface="Roboto"/>
                <a:ea typeface="Roboto"/>
                <a:cs typeface="Roboto"/>
                <a:sym typeface="Roboto"/>
              </a:rPr>
              <a:t>storytelling </a:t>
            </a:r>
            <a:r>
              <a:rPr lang="fr" sz="1100" dirty="0">
                <a:solidFill>
                  <a:schemeClr val="dk1"/>
                </a:solidFill>
                <a:latin typeface="Roboto"/>
                <a:ea typeface="Roboto"/>
                <a:cs typeface="Roboto"/>
                <a:sym typeface="Roboto"/>
              </a:rPr>
              <a:t>» est un moyen collaboratif de </a:t>
            </a:r>
            <a:r>
              <a:rPr lang="fr" sz="1100" dirty="0">
                <a:solidFill>
                  <a:srgbClr val="181818"/>
                </a:solidFill>
                <a:latin typeface="Roboto"/>
                <a:ea typeface="Roboto"/>
                <a:cs typeface="Roboto"/>
                <a:sym typeface="Roboto"/>
              </a:rPr>
              <a:t>capturer toutes les idées et découvertes après une journée de recherche.</a:t>
            </a:r>
            <a:endParaRPr sz="1100" dirty="0">
              <a:solidFill>
                <a:srgbClr val="181818"/>
              </a:solidFill>
              <a:latin typeface="Roboto"/>
              <a:ea typeface="Roboto"/>
              <a:cs typeface="Roboto"/>
              <a:sym typeface="Roboto"/>
            </a:endParaRPr>
          </a:p>
        </p:txBody>
      </p:sp>
      <p:sp>
        <p:nvSpPr>
          <p:cNvPr id="538" name="Google Shape;538;p50"/>
          <p:cNvSpPr/>
          <p:nvPr/>
        </p:nvSpPr>
        <p:spPr>
          <a:xfrm>
            <a:off x="345839" y="5869766"/>
            <a:ext cx="5115600" cy="878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a:solidFill>
                  <a:srgbClr val="0C4E5A"/>
                </a:solidFill>
                <a:latin typeface="Roboto"/>
                <a:ea typeface="Roboto"/>
                <a:cs typeface="Roboto"/>
                <a:sym typeface="Roboto"/>
              </a:rPr>
              <a:t>CONNEXION </a:t>
            </a:r>
            <a:r>
              <a:rPr lang="fr" sz="1100" b="1" dirty="0" smtClean="0">
                <a:solidFill>
                  <a:srgbClr val="0C4E5A"/>
                </a:solidFill>
                <a:latin typeface="Roboto"/>
                <a:ea typeface="Roboto"/>
                <a:cs typeface="Roboto"/>
                <a:sym typeface="Roboto"/>
              </a:rPr>
              <a:t>WASH-CCH</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Après une longue journée de recherche sur le terrain, le fait d'avoir un débriefing semi-structuré permet aux membres de l'équipe WASH de partager et de capturer les principales conclusions et informations apprises.</a:t>
            </a:r>
            <a:endParaRPr sz="1100" dirty="0">
              <a:solidFill>
                <a:srgbClr val="181818"/>
              </a:solidFill>
              <a:latin typeface="Roboto"/>
              <a:ea typeface="Roboto"/>
              <a:cs typeface="Roboto"/>
              <a:sym typeface="Roboto"/>
            </a:endParaRPr>
          </a:p>
        </p:txBody>
      </p:sp>
      <p:sp>
        <p:nvSpPr>
          <p:cNvPr id="539" name="Google Shape;539;p50"/>
          <p:cNvSpPr/>
          <p:nvPr/>
        </p:nvSpPr>
        <p:spPr>
          <a:xfrm>
            <a:off x="5291780" y="1193264"/>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1 à 2 heures * selon le nombre de membres de l'équipe qui débriefent ensemble</a:t>
            </a:r>
            <a:endParaRPr sz="1100" dirty="0">
              <a:solidFill>
                <a:srgbClr val="181818"/>
              </a:solidFill>
              <a:latin typeface="Roboto"/>
              <a:ea typeface="Roboto"/>
              <a:cs typeface="Roboto"/>
              <a:sym typeface="Roboto"/>
            </a:endParaRPr>
          </a:p>
        </p:txBody>
      </p:sp>
      <p:sp>
        <p:nvSpPr>
          <p:cNvPr id="540" name="Google Shape;540;p50"/>
          <p:cNvSpPr/>
          <p:nvPr/>
        </p:nvSpPr>
        <p:spPr>
          <a:xfrm>
            <a:off x="5291780" y="1966778"/>
            <a:ext cx="5115600" cy="762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smtClean="0">
                <a:solidFill>
                  <a:schemeClr val="dk2"/>
                </a:solidFill>
                <a:latin typeface="Roboto"/>
                <a:ea typeface="Roboto"/>
                <a:cs typeface="Roboto"/>
                <a:sym typeface="Roboto"/>
              </a:rPr>
              <a:t>PAPILLON ADHESIF OU </a:t>
            </a:r>
            <a:r>
              <a:rPr lang="fr" sz="1100" dirty="0">
                <a:solidFill>
                  <a:schemeClr val="dk2"/>
                </a:solidFill>
                <a:latin typeface="Roboto"/>
                <a:ea typeface="Roboto"/>
                <a:cs typeface="Roboto"/>
                <a:sym typeface="Roboto"/>
              </a:rPr>
              <a:t>PAPIER</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2"/>
              </a:solidFill>
              <a:latin typeface="Roboto"/>
              <a:ea typeface="Roboto"/>
              <a:cs typeface="Roboto"/>
              <a:sym typeface="Roboto"/>
            </a:endParaRPr>
          </a:p>
        </p:txBody>
      </p:sp>
      <p:sp>
        <p:nvSpPr>
          <p:cNvPr id="541" name="Google Shape;541;p50"/>
          <p:cNvSpPr txBox="1"/>
          <p:nvPr/>
        </p:nvSpPr>
        <p:spPr>
          <a:xfrm>
            <a:off x="5792480" y="2717799"/>
            <a:ext cx="4614900" cy="2660634"/>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fr" sz="1100" b="1" dirty="0" smtClean="0">
                <a:solidFill>
                  <a:srgbClr val="0C4E5A"/>
                </a:solidFill>
                <a:latin typeface="Roboto"/>
                <a:ea typeface="Roboto"/>
                <a:cs typeface="Roboto"/>
                <a:sym typeface="Roboto"/>
              </a:rPr>
              <a:t>ETAPES</a:t>
            </a:r>
            <a:endParaRPr sz="1100"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Roboto"/>
              <a:buAutoNum type="arabicPeriod"/>
            </a:pPr>
            <a:r>
              <a:rPr lang="fr" sz="1100" b="1" i="1" dirty="0" smtClean="0">
                <a:solidFill>
                  <a:srgbClr val="181818"/>
                </a:solidFill>
                <a:latin typeface="Roboto"/>
                <a:ea typeface="Roboto"/>
                <a:cs typeface="Roboto"/>
                <a:sym typeface="Roboto"/>
              </a:rPr>
              <a:t>Préparer. </a:t>
            </a:r>
            <a:r>
              <a:rPr lang="fr" sz="1100" dirty="0" smtClean="0">
                <a:solidFill>
                  <a:srgbClr val="181818"/>
                </a:solidFill>
                <a:latin typeface="Roboto"/>
                <a:ea typeface="Roboto"/>
                <a:cs typeface="Roboto"/>
                <a:sym typeface="Roboto"/>
              </a:rPr>
              <a:t>Après </a:t>
            </a:r>
            <a:r>
              <a:rPr lang="fr" sz="1100" dirty="0">
                <a:solidFill>
                  <a:srgbClr val="181818"/>
                </a:solidFill>
                <a:latin typeface="Roboto"/>
                <a:ea typeface="Roboto"/>
                <a:cs typeface="Roboto"/>
                <a:sym typeface="Roboto"/>
              </a:rPr>
              <a:t>une journée de recherche, rassemblez les membres de l'équipe pour participer à une séance de débriefing. Choisissez un endroit avec un grand espace mural, ou s'il n'est pas disponible, vous pouvez utiliser du papier affiche. Les membres de l'équipe doivent apporter leurs cahiers avec toutes les notes et observations capturées le jour des entretiens et des discussions. (si vous avez un ordinateur et un accès à Internet, cela peut également être fait en utilisant la fonction de notes autocollantes sur un tableau blanc en ligne tel que Miro ou Mural</a:t>
            </a:r>
            <a:r>
              <a:rPr lang="fr" sz="1100"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p:txBody>
      </p:sp>
      <p:pic>
        <p:nvPicPr>
          <p:cNvPr id="542" name="Google Shape;542;p50"/>
          <p:cNvPicPr preferRelativeResize="0"/>
          <p:nvPr/>
        </p:nvPicPr>
        <p:blipFill rotWithShape="1">
          <a:blip r:embed="rId4">
            <a:alphaModFix/>
          </a:blip>
          <a:srcRect l="2856" r="2856"/>
          <a:stretch/>
        </p:blipFill>
        <p:spPr>
          <a:xfrm rot="-3916238">
            <a:off x="119105" y="207950"/>
            <a:ext cx="832321" cy="693600"/>
          </a:xfrm>
          <a:prstGeom prst="rect">
            <a:avLst/>
          </a:prstGeom>
          <a:noFill/>
          <a:ln>
            <a:noFill/>
          </a:ln>
        </p:spPr>
      </p:pic>
      <p:pic>
        <p:nvPicPr>
          <p:cNvPr id="543" name="Google Shape;543;p50"/>
          <p:cNvPicPr preferRelativeResize="0"/>
          <p:nvPr/>
        </p:nvPicPr>
        <p:blipFill>
          <a:blip r:embed="rId5">
            <a:alphaModFix/>
          </a:blip>
          <a:stretch>
            <a:fillRect/>
          </a:stretch>
        </p:blipFill>
        <p:spPr>
          <a:xfrm flipH="1">
            <a:off x="5239765" y="4976613"/>
            <a:ext cx="969493" cy="2457718"/>
          </a:xfrm>
          <a:prstGeom prst="rect">
            <a:avLst/>
          </a:prstGeom>
          <a:noFill/>
          <a:ln>
            <a:noFill/>
          </a:ln>
        </p:spPr>
      </p:pic>
    </p:spTree>
    <p:extLst>
      <p:ext uri="{BB962C8B-B14F-4D97-AF65-F5344CB8AC3E}">
        <p14:creationId xmlns:p14="http://schemas.microsoft.com/office/powerpoint/2010/main" val="338236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5" name="Google Shape;535;p50"/>
          <p:cNvSpPr txBox="1"/>
          <p:nvPr/>
        </p:nvSpPr>
        <p:spPr>
          <a:xfrm>
            <a:off x="1166807" y="26752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smtClean="0">
                <a:solidFill>
                  <a:schemeClr val="dk1"/>
                </a:solidFill>
                <a:latin typeface="Roboto"/>
                <a:ea typeface="Roboto"/>
                <a:cs typeface="Roboto"/>
                <a:sym typeface="Roboto"/>
              </a:rPr>
              <a:t>NARRATION</a:t>
            </a:r>
            <a:endParaRPr sz="2200" b="1" dirty="0">
              <a:solidFill>
                <a:schemeClr val="dk1"/>
              </a:solidFill>
              <a:latin typeface="Roboto"/>
              <a:ea typeface="Roboto"/>
              <a:cs typeface="Roboto"/>
              <a:sym typeface="Roboto"/>
            </a:endParaRPr>
          </a:p>
        </p:txBody>
      </p:sp>
      <p:pic>
        <p:nvPicPr>
          <p:cNvPr id="542" name="Google Shape;542;p50"/>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
        <p:nvSpPr>
          <p:cNvPr id="13" name="Google Shape;541;p50"/>
          <p:cNvSpPr txBox="1"/>
          <p:nvPr/>
        </p:nvSpPr>
        <p:spPr>
          <a:xfrm>
            <a:off x="359357" y="1077824"/>
            <a:ext cx="4614900" cy="5678578"/>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mj-lt"/>
              <a:buAutoNum type="arabicPeriod" startAt="2"/>
            </a:pPr>
            <a:r>
              <a:rPr lang="fr" sz="1100" b="1" i="1" dirty="0" smtClean="0">
                <a:solidFill>
                  <a:srgbClr val="181818"/>
                </a:solidFill>
                <a:latin typeface="Roboto"/>
                <a:ea typeface="Roboto"/>
                <a:cs typeface="Roboto"/>
                <a:sym typeface="Roboto"/>
              </a:rPr>
              <a:t>Faciliter </a:t>
            </a:r>
            <a:r>
              <a:rPr lang="fr" sz="1100" b="1" i="1" dirty="0">
                <a:solidFill>
                  <a:srgbClr val="181818"/>
                </a:solidFill>
                <a:latin typeface="Roboto"/>
                <a:ea typeface="Roboto"/>
                <a:cs typeface="Roboto"/>
                <a:sym typeface="Roboto"/>
              </a:rPr>
              <a:t>la discussion.</a:t>
            </a:r>
            <a:r>
              <a:rPr lang="fr" sz="1100" i="1" dirty="0">
                <a:solidFill>
                  <a:srgbClr val="181818"/>
                </a:solidFill>
                <a:latin typeface="Roboto"/>
                <a:ea typeface="Roboto"/>
                <a:cs typeface="Roboto"/>
                <a:sym typeface="Roboto"/>
              </a:rPr>
              <a:t> </a:t>
            </a:r>
            <a:r>
              <a:rPr lang="fr" sz="1100" dirty="0">
                <a:solidFill>
                  <a:srgbClr val="181818"/>
                </a:solidFill>
                <a:latin typeface="Roboto"/>
                <a:ea typeface="Roboto"/>
                <a:cs typeface="Roboto"/>
                <a:sym typeface="Roboto"/>
              </a:rPr>
              <a:t>Un par un, chaque membre de l'équipe doit lire ses notes et un autre membre de l'équipe doit écrire chaque point de données sur un post-it séparé. Lorsque vous écrivez des notes autocollantes, collez-les sur le mur ou sur du papier d'affiche.</a:t>
            </a:r>
            <a:endParaRPr sz="1100" dirty="0">
              <a:solidFill>
                <a:srgbClr val="181818"/>
              </a:solidFill>
              <a:latin typeface="Roboto"/>
              <a:ea typeface="Roboto"/>
              <a:cs typeface="Roboto"/>
              <a:sym typeface="Roboto"/>
            </a:endParaRPr>
          </a:p>
          <a:p>
            <a:pPr lvl="5">
              <a:lnSpc>
                <a:spcPct val="115000"/>
              </a:lnSpc>
              <a:spcBef>
                <a:spcPts val="1000"/>
              </a:spcBef>
            </a:pPr>
            <a:r>
              <a:rPr lang="fr" sz="1100" dirty="0" smtClean="0">
                <a:solidFill>
                  <a:srgbClr val="181818"/>
                </a:solidFill>
                <a:latin typeface="Roboto"/>
                <a:ea typeface="Roboto"/>
                <a:cs typeface="Roboto"/>
                <a:sym typeface="Roboto"/>
              </a:rPr>
              <a:t>Au fur et à mesure que chaque personne partage, vous pouvez noter tout ce qui semble significatif ou surprenant, et y revenir pour une discussion et une exploration plus approfondies. Tous les membres de l'équipe doivent écouter activement sans distraction afin d'apprendre et d'absorber autant que possible les expériences de recherche des autres et les histoires des participants.</a:t>
            </a:r>
            <a:endParaRPr sz="1100" dirty="0" smtClean="0">
              <a:solidFill>
                <a:srgbClr val="181818"/>
              </a:solidFill>
              <a:latin typeface="Roboto"/>
              <a:ea typeface="Roboto"/>
              <a:cs typeface="Roboto"/>
              <a:sym typeface="Roboto"/>
            </a:endParaRPr>
          </a:p>
          <a:p>
            <a:pPr lvl="5">
              <a:lnSpc>
                <a:spcPct val="115000"/>
              </a:lnSpc>
              <a:spcBef>
                <a:spcPts val="1000"/>
              </a:spcBef>
            </a:pPr>
            <a:r>
              <a:rPr lang="fr" sz="1100" dirty="0" smtClean="0">
                <a:solidFill>
                  <a:srgbClr val="181818"/>
                </a:solidFill>
                <a:latin typeface="Roboto"/>
                <a:ea typeface="Roboto"/>
                <a:cs typeface="Roboto"/>
                <a:sym typeface="Roboto"/>
              </a:rPr>
              <a:t>Vous pouvez encourager les membres de l'équipe à faire ce qui suit, selon le cas :</a:t>
            </a:r>
            <a:endParaRPr sz="1100" dirty="0" smtClean="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Char char="●"/>
            </a:pPr>
            <a:r>
              <a:rPr lang="fr" sz="1100" dirty="0" smtClean="0">
                <a:solidFill>
                  <a:srgbClr val="181818"/>
                </a:solidFill>
                <a:latin typeface="Roboto"/>
                <a:ea typeface="Roboto"/>
                <a:cs typeface="Roboto"/>
                <a:sym typeface="Roboto"/>
              </a:rPr>
              <a:t>Si </a:t>
            </a:r>
            <a:r>
              <a:rPr lang="fr" sz="1100" dirty="0">
                <a:solidFill>
                  <a:srgbClr val="181818"/>
                </a:solidFill>
                <a:latin typeface="Roboto"/>
                <a:ea typeface="Roboto"/>
                <a:cs typeface="Roboto"/>
                <a:sym typeface="Roboto"/>
              </a:rPr>
              <a:t>vous avez interrogé différents types d'acteurs, tels que des vendeurs de latrines, des agents de santé et des membres du ménage, vous pouvez utiliser des notes autocollantes de couleurs différentes pour chaque acteur.</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fr" sz="1100" dirty="0">
                <a:solidFill>
                  <a:srgbClr val="181818"/>
                </a:solidFill>
                <a:latin typeface="Roboto"/>
                <a:ea typeface="Roboto"/>
                <a:cs typeface="Roboto"/>
                <a:sym typeface="Roboto"/>
              </a:rPr>
              <a:t>Vous voudrez peut-être aussi connaître le nom ou les initiales du répondant sur chaque post-it correspondant. Dans les activités ultérieures telles que la cartographie d'affinité, les notes autocollantes peuvent devenir mélangées, mais les initiales ou les noms permettent de se rappeler quelles informations appartiennent à chaque répondant.</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fr" sz="1100" dirty="0">
                <a:solidFill>
                  <a:srgbClr val="181818"/>
                </a:solidFill>
                <a:latin typeface="Roboto"/>
                <a:ea typeface="Roboto"/>
                <a:cs typeface="Roboto"/>
                <a:sym typeface="Roboto"/>
              </a:rPr>
              <a:t>Rappelez aux membres de l'équipe que chaque post-it est une constatation ou un point de données distinct, écrit en une courte phrase (évitez les longues phrases)</a:t>
            </a:r>
            <a:endParaRPr sz="1100" dirty="0">
              <a:solidFill>
                <a:srgbClr val="181818"/>
              </a:solidFill>
              <a:latin typeface="Roboto"/>
              <a:ea typeface="Roboto"/>
              <a:cs typeface="Roboto"/>
              <a:sym typeface="Roboto"/>
            </a:endParaRPr>
          </a:p>
        </p:txBody>
      </p:sp>
    </p:spTree>
    <p:extLst>
      <p:ext uri="{BB962C8B-B14F-4D97-AF65-F5344CB8AC3E}">
        <p14:creationId xmlns:p14="http://schemas.microsoft.com/office/powerpoint/2010/main" val="2978633067"/>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5722</TotalTime>
  <Words>638</Words>
  <Application>Microsoft Office PowerPoint</Application>
  <PresentationFormat>Custom</PresentationFormat>
  <Paragraphs>25</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35</cp:revision>
  <dcterms:modified xsi:type="dcterms:W3CDTF">2022-10-30T22:53:15Z</dcterms:modified>
</cp:coreProperties>
</file>