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5"/>
  </p:notesMasterIdLst>
  <p:sldIdLst>
    <p:sldId id="257" r:id="rId3"/>
    <p:sldId id="258" r:id="rId4"/>
  </p:sldIdLst>
  <p:sldSz cx="10699750" cy="7559675"/>
  <p:notesSz cx="6858000" cy="9144000"/>
  <p:embeddedFontLst>
    <p:embeddedFont>
      <p:font typeface="Roboto Condensed" panose="020B0604020202020204" charset="0"/>
      <p:regular r:id="rId6"/>
      <p:bold r:id="rId7"/>
      <p:italic r:id="rId8"/>
      <p:boldItalic r:id="rId9"/>
    </p:embeddedFont>
    <p:embeddedFont>
      <p:font typeface="Roboto" panose="020B060402020202020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Inter" panose="020B0604020202020204" charset="0"/>
      <p:regular r:id="rId18"/>
      <p:bold r:id="rId19"/>
    </p:embeddedFont>
    <p:embeddedFont>
      <p:font typeface="Libre Baskerville" panose="020B0604020202020204" charset="0"/>
      <p:regular r:id="rId20"/>
      <p:bold r:id="rId21"/>
      <p:italic r:id="rId22"/>
    </p:embeddedFont>
    <p:embeddedFont>
      <p:font typeface="Alfa Slab One" panose="020B0604020202020204" charset="0"/>
      <p:regular r:id="rId23"/>
    </p:embeddedFont>
    <p:embeddedFont>
      <p:font typeface="Roboto Slab"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23" autoAdjust="0"/>
  </p:normalViewPr>
  <p:slideViewPr>
    <p:cSldViewPr snapToGrid="0">
      <p:cViewPr varScale="1">
        <p:scale>
          <a:sx n="60" d="100"/>
          <a:sy n="60" d="100"/>
        </p:scale>
        <p:origin x="10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a5c9695b9_0_172:notes"/>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a5c9695b9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5a5c9695b9_0_189: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5a5c9695b9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0"/>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92" name="Google Shape;92;p20"/>
          <p:cNvSpPr txBox="1"/>
          <p:nvPr/>
        </p:nvSpPr>
        <p:spPr>
          <a:xfrm>
            <a:off x="753150" y="554613"/>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PERSONA</a:t>
            </a:r>
            <a:endParaRPr sz="2200" b="1">
              <a:solidFill>
                <a:schemeClr val="dk1"/>
              </a:solidFill>
              <a:latin typeface="Roboto"/>
              <a:ea typeface="Roboto"/>
              <a:cs typeface="Roboto"/>
              <a:sym typeface="Roboto"/>
            </a:endParaRPr>
          </a:p>
        </p:txBody>
      </p:sp>
      <p:sp>
        <p:nvSpPr>
          <p:cNvPr id="93" name="Google Shape;93;p20"/>
          <p:cNvSpPr/>
          <p:nvPr/>
        </p:nvSpPr>
        <p:spPr>
          <a:xfrm>
            <a:off x="307350" y="1235500"/>
            <a:ext cx="5115600" cy="1606500"/>
          </a:xfrm>
          <a:prstGeom prst="rect">
            <a:avLst/>
          </a:prstGeom>
          <a:noFill/>
          <a:ln>
            <a:noFill/>
          </a:ln>
        </p:spPr>
        <p:txBody>
          <a:bodyPr spcFirstLastPara="1" wrap="square" lIns="91425" tIns="91425" rIns="737975" bIns="91425" anchor="ctr" anchorCtr="0">
            <a:noAutofit/>
          </a:bodyPr>
          <a:lstStyle/>
          <a:p>
            <a:pPr marL="0" lvl="0" indent="0" algn="just" rtl="0">
              <a:lnSpc>
                <a:spcPct val="115000"/>
              </a:lnSpc>
              <a:spcBef>
                <a:spcPts val="0"/>
              </a:spcBef>
              <a:spcAft>
                <a:spcPts val="0"/>
              </a:spcAft>
              <a:buNone/>
            </a:pPr>
            <a:r>
              <a:rPr lang="bn" sz="1100">
                <a:solidFill>
                  <a:srgbClr val="181818"/>
                </a:solidFill>
                <a:latin typeface="Roboto"/>
                <a:ea typeface="Roboto"/>
                <a:cs typeface="Roboto"/>
                <a:sym typeface="Roboto"/>
              </a:rPr>
              <a:t>The aggregate field research and insights are useful for creating semi-fictional characters, known as personas. Merging shared characteristics, motivations, and backgrounds of people you spoke to such as potentially non-toilet users, users looking to upgrade their sanitation or hygiene products,  and aspiring entrepreneurs will help shift the focus from individuals to what is best for these groups. </a:t>
            </a:r>
            <a:endParaRPr sz="1100">
              <a:solidFill>
                <a:schemeClr val="accent2"/>
              </a:solidFill>
              <a:latin typeface="Roboto"/>
              <a:ea typeface="Roboto"/>
              <a:cs typeface="Roboto"/>
              <a:sym typeface="Roboto"/>
            </a:endParaRPr>
          </a:p>
        </p:txBody>
      </p:sp>
      <p:sp>
        <p:nvSpPr>
          <p:cNvPr id="94" name="Google Shape;94;p20"/>
          <p:cNvSpPr/>
          <p:nvPr/>
        </p:nvSpPr>
        <p:spPr>
          <a:xfrm>
            <a:off x="307350" y="2813225"/>
            <a:ext cx="5115600" cy="10461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bn" sz="1100" b="1">
                <a:solidFill>
                  <a:srgbClr val="0C4E5A"/>
                </a:solidFill>
                <a:latin typeface="Roboto"/>
                <a:ea typeface="Roboto"/>
                <a:cs typeface="Roboto"/>
                <a:sym typeface="Roboto"/>
              </a:rPr>
              <a:t>OBJECTIVE</a:t>
            </a:r>
            <a:endParaRPr sz="1100" b="1">
              <a:solidFill>
                <a:srgbClr val="0C4E5A"/>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r>
              <a:rPr lang="bn" sz="1100">
                <a:solidFill>
                  <a:srgbClr val="181818"/>
                </a:solidFill>
                <a:latin typeface="Roboto"/>
                <a:ea typeface="Roboto"/>
                <a:cs typeface="Roboto"/>
                <a:sym typeface="Roboto"/>
              </a:rPr>
              <a:t>A well developed 'persona' based on research serves as a resource that can be referenced throughout the design process to keep your target audience at the center of the design.</a:t>
            </a:r>
            <a:endParaRPr sz="1100">
              <a:solidFill>
                <a:schemeClr val="accent2"/>
              </a:solidFill>
              <a:latin typeface="Roboto"/>
              <a:ea typeface="Roboto"/>
              <a:cs typeface="Roboto"/>
              <a:sym typeface="Roboto"/>
            </a:endParaRPr>
          </a:p>
        </p:txBody>
      </p:sp>
      <p:sp>
        <p:nvSpPr>
          <p:cNvPr id="95" name="Google Shape;95;p20"/>
          <p:cNvSpPr/>
          <p:nvPr/>
        </p:nvSpPr>
        <p:spPr>
          <a:xfrm>
            <a:off x="307350" y="4017490"/>
            <a:ext cx="5115600" cy="10461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WASH-HCD CONNECTION</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None/>
            </a:pPr>
            <a:r>
              <a:rPr lang="bn" sz="1100">
                <a:solidFill>
                  <a:srgbClr val="181818"/>
                </a:solidFill>
                <a:latin typeface="Roboto"/>
                <a:ea typeface="Roboto"/>
                <a:cs typeface="Roboto"/>
                <a:sym typeface="Roboto"/>
              </a:rPr>
              <a:t>While WASH needs can vary person to person, segmenting and summarizing the shared characteristics of different groups in your audience of focus allows project teams to design, test, and implement more impactful solutions.</a:t>
            </a:r>
            <a:endParaRPr sz="1100">
              <a:solidFill>
                <a:schemeClr val="dk1"/>
              </a:solidFill>
              <a:latin typeface="Roboto"/>
              <a:ea typeface="Roboto"/>
              <a:cs typeface="Roboto"/>
              <a:sym typeface="Roboto"/>
            </a:endParaRPr>
          </a:p>
        </p:txBody>
      </p:sp>
      <p:sp>
        <p:nvSpPr>
          <p:cNvPr id="96" name="Google Shape;96;p20"/>
          <p:cNvSpPr/>
          <p:nvPr/>
        </p:nvSpPr>
        <p:spPr>
          <a:xfrm>
            <a:off x="307350" y="5221737"/>
            <a:ext cx="51156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TIMING</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a:solidFill>
                  <a:srgbClr val="181818"/>
                </a:solidFill>
                <a:latin typeface="Roboto"/>
                <a:ea typeface="Roboto"/>
                <a:cs typeface="Roboto"/>
                <a:sym typeface="Roboto"/>
              </a:rPr>
              <a:t>Approximately 1 - 1.5 hours</a:t>
            </a:r>
            <a:endParaRPr sz="1100">
              <a:solidFill>
                <a:schemeClr val="accent2"/>
              </a:solidFill>
              <a:latin typeface="Roboto"/>
              <a:ea typeface="Roboto"/>
              <a:cs typeface="Roboto"/>
              <a:sym typeface="Roboto"/>
            </a:endParaRPr>
          </a:p>
        </p:txBody>
      </p:sp>
      <p:sp>
        <p:nvSpPr>
          <p:cNvPr id="97" name="Google Shape;97;p20"/>
          <p:cNvSpPr/>
          <p:nvPr/>
        </p:nvSpPr>
        <p:spPr>
          <a:xfrm>
            <a:off x="307350" y="6043461"/>
            <a:ext cx="5115600" cy="11205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MATERIALS</a:t>
            </a:r>
            <a:endParaRPr sz="1100" b="1">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bn" sz="1100">
                <a:solidFill>
                  <a:schemeClr val="dk2"/>
                </a:solidFill>
                <a:latin typeface="Roboto"/>
                <a:ea typeface="Roboto"/>
                <a:cs typeface="Roboto"/>
                <a:sym typeface="Roboto"/>
              </a:rPr>
              <a:t>TEMPLATE </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PAPER OR NOTEBOOK</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PENS OR PENCILS</a:t>
            </a:r>
            <a:endParaRPr sz="1100">
              <a:solidFill>
                <a:schemeClr val="dk1"/>
              </a:solidFill>
              <a:latin typeface="Roboto"/>
              <a:ea typeface="Roboto"/>
              <a:cs typeface="Roboto"/>
              <a:sym typeface="Roboto"/>
            </a:endParaRPr>
          </a:p>
        </p:txBody>
      </p:sp>
      <p:sp>
        <p:nvSpPr>
          <p:cNvPr id="98" name="Google Shape;98;p20"/>
          <p:cNvSpPr txBox="1"/>
          <p:nvPr/>
        </p:nvSpPr>
        <p:spPr>
          <a:xfrm>
            <a:off x="5758950" y="1096925"/>
            <a:ext cx="4614900" cy="47469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rgbClr val="000000"/>
              </a:buClr>
              <a:buSzPts val="1100"/>
              <a:buFont typeface="Arial"/>
              <a:buNone/>
            </a:pPr>
            <a:r>
              <a:rPr lang="bn" sz="1100" b="1">
                <a:solidFill>
                  <a:srgbClr val="0C4E5A"/>
                </a:solidFill>
                <a:latin typeface="Roboto"/>
                <a:ea typeface="Roboto"/>
                <a:cs typeface="Roboto"/>
                <a:sym typeface="Roboto"/>
              </a:rPr>
              <a:t>STEPS</a:t>
            </a:r>
            <a:endParaRPr sz="1100" b="1">
              <a:solidFill>
                <a:srgbClr val="0C4E5A"/>
              </a:solidFill>
              <a:latin typeface="Roboto"/>
              <a:ea typeface="Roboto"/>
              <a:cs typeface="Roboto"/>
              <a:sym typeface="Roboto"/>
            </a:endParaRPr>
          </a:p>
          <a:p>
            <a:pPr marL="457200" lvl="0" indent="-298450" algn="just" rtl="0">
              <a:lnSpc>
                <a:spcPct val="115000"/>
              </a:lnSpc>
              <a:spcBef>
                <a:spcPts val="600"/>
              </a:spcBef>
              <a:spcAft>
                <a:spcPts val="0"/>
              </a:spcAft>
              <a:buClr>
                <a:srgbClr val="0C4E5A"/>
              </a:buClr>
              <a:buSzPts val="1100"/>
              <a:buFont typeface="Arial"/>
              <a:buAutoNum type="arabicPeriod"/>
            </a:pPr>
            <a:r>
              <a:rPr lang="bn" sz="1100" b="1">
                <a:solidFill>
                  <a:srgbClr val="181818"/>
                </a:solidFill>
                <a:latin typeface="Roboto"/>
                <a:ea typeface="Roboto"/>
                <a:cs typeface="Roboto"/>
                <a:sym typeface="Roboto"/>
              </a:rPr>
              <a:t>Review field notes and insights.</a:t>
            </a:r>
            <a:r>
              <a:rPr lang="bn" sz="1100">
                <a:solidFill>
                  <a:srgbClr val="181818"/>
                </a:solidFill>
                <a:latin typeface="Roboto"/>
                <a:ea typeface="Roboto"/>
                <a:cs typeface="Roboto"/>
                <a:sym typeface="Roboto"/>
              </a:rPr>
              <a:t> Look for similarities and differences between participants in the DISCOVER phase. Discuss, as a team, how to group the relevant information. Categories might evolve along the way. </a:t>
            </a:r>
            <a:endParaRPr sz="1100">
              <a:solidFill>
                <a:srgbClr val="181818"/>
              </a:solidFill>
              <a:latin typeface="Roboto"/>
              <a:ea typeface="Roboto"/>
              <a:cs typeface="Roboto"/>
              <a:sym typeface="Roboto"/>
            </a:endParaRPr>
          </a:p>
          <a:p>
            <a:pPr marL="457200" lvl="0" indent="-298450" algn="just" rtl="0">
              <a:lnSpc>
                <a:spcPct val="115000"/>
              </a:lnSpc>
              <a:spcBef>
                <a:spcPts val="1000"/>
              </a:spcBef>
              <a:spcAft>
                <a:spcPts val="0"/>
              </a:spcAft>
              <a:buClr>
                <a:srgbClr val="0C4E5A"/>
              </a:buClr>
              <a:buSzPts val="1100"/>
              <a:buFont typeface="Arial"/>
              <a:buAutoNum type="arabicPeriod"/>
            </a:pPr>
            <a:r>
              <a:rPr lang="bn" sz="1100" b="1">
                <a:solidFill>
                  <a:srgbClr val="181818"/>
                </a:solidFill>
                <a:latin typeface="Roboto"/>
                <a:ea typeface="Roboto"/>
                <a:cs typeface="Roboto"/>
                <a:sym typeface="Roboto"/>
              </a:rPr>
              <a:t>Name each group. Decide on a way of naming each group.</a:t>
            </a:r>
            <a:r>
              <a:rPr lang="bn" sz="1100">
                <a:solidFill>
                  <a:srgbClr val="181818"/>
                </a:solidFill>
                <a:latin typeface="Roboto"/>
                <a:ea typeface="Roboto"/>
                <a:cs typeface="Roboto"/>
                <a:sym typeface="Roboto"/>
              </a:rPr>
              <a:t> Choose imaginative names based on individuals or groups important to the project. Ensure that everyone is satisfied with the names as these groups are the foundation of the personas.</a:t>
            </a:r>
            <a:endParaRPr sz="1100">
              <a:solidFill>
                <a:srgbClr val="181818"/>
              </a:solidFill>
              <a:latin typeface="Roboto"/>
              <a:ea typeface="Roboto"/>
              <a:cs typeface="Roboto"/>
              <a:sym typeface="Roboto"/>
            </a:endParaRPr>
          </a:p>
          <a:p>
            <a:pPr marL="457200" lvl="0" indent="-298450" algn="just" rtl="0">
              <a:spcBef>
                <a:spcPts val="1000"/>
              </a:spcBef>
              <a:spcAft>
                <a:spcPts val="0"/>
              </a:spcAft>
              <a:buClr>
                <a:srgbClr val="0C4E5A"/>
              </a:buClr>
              <a:buSzPts val="1100"/>
              <a:buFont typeface="Arial"/>
              <a:buAutoNum type="arabicPeriod"/>
            </a:pPr>
            <a:r>
              <a:rPr lang="bn" sz="1100" b="1">
                <a:solidFill>
                  <a:srgbClr val="181818"/>
                </a:solidFill>
                <a:latin typeface="Roboto"/>
                <a:ea typeface="Roboto"/>
                <a:cs typeface="Roboto"/>
                <a:sym typeface="Roboto"/>
              </a:rPr>
              <a:t>Complete the persona template</a:t>
            </a:r>
            <a:r>
              <a:rPr lang="bn" sz="1100">
                <a:solidFill>
                  <a:srgbClr val="181818"/>
                </a:solidFill>
                <a:latin typeface="Roboto"/>
                <a:ea typeface="Roboto"/>
                <a:cs typeface="Roboto"/>
                <a:sym typeface="Roboto"/>
              </a:rPr>
              <a:t>. </a:t>
            </a:r>
            <a:r>
              <a:rPr lang="bn" sz="1100">
                <a:solidFill>
                  <a:schemeClr val="dk1"/>
                </a:solidFill>
                <a:latin typeface="Roboto"/>
                <a:ea typeface="Roboto"/>
                <a:cs typeface="Roboto"/>
                <a:sym typeface="Roboto"/>
              </a:rPr>
              <a:t>For each individual or group, describe a fictional archetypal character, based on the aggregated information from the profiles in each group. Describe each unique group. Talk about the person in the 1st person, “I am/I like/ I prefer/I enjoy.” </a:t>
            </a:r>
            <a:endParaRPr sz="1100">
              <a:solidFill>
                <a:schemeClr val="dk1"/>
              </a:solidFill>
              <a:latin typeface="Roboto"/>
              <a:ea typeface="Roboto"/>
              <a:cs typeface="Roboto"/>
              <a:sym typeface="Roboto"/>
            </a:endParaRPr>
          </a:p>
          <a:p>
            <a:pPr marL="457200" lvl="0" indent="-298450" algn="just" rtl="0">
              <a:lnSpc>
                <a:spcPct val="115000"/>
              </a:lnSpc>
              <a:spcBef>
                <a:spcPts val="1000"/>
              </a:spcBef>
              <a:spcAft>
                <a:spcPts val="0"/>
              </a:spcAft>
              <a:buClr>
                <a:srgbClr val="0C4E5A"/>
              </a:buClr>
              <a:buSzPts val="1100"/>
              <a:buFont typeface="Arial"/>
              <a:buAutoNum type="arabicPeriod"/>
            </a:pPr>
            <a:r>
              <a:rPr lang="bn" sz="1100" b="1">
                <a:solidFill>
                  <a:srgbClr val="181818"/>
                </a:solidFill>
                <a:latin typeface="Roboto"/>
                <a:ea typeface="Roboto"/>
                <a:cs typeface="Roboto"/>
                <a:sym typeface="Roboto"/>
              </a:rPr>
              <a:t>Present and choose personas.</a:t>
            </a:r>
            <a:r>
              <a:rPr lang="bn" sz="1100">
                <a:solidFill>
                  <a:srgbClr val="181818"/>
                </a:solidFill>
                <a:latin typeface="Roboto"/>
                <a:ea typeface="Roboto"/>
                <a:cs typeface="Roboto"/>
                <a:sym typeface="Roboto"/>
              </a:rPr>
              <a:t> Present the completed personas to the entire team. Vote on the personas you will be designing for. </a:t>
            </a:r>
            <a:endParaRPr sz="1100">
              <a:solidFill>
                <a:srgbClr val="181818"/>
              </a:solidFill>
              <a:latin typeface="Roboto"/>
              <a:ea typeface="Roboto"/>
              <a:cs typeface="Roboto"/>
              <a:sym typeface="Roboto"/>
            </a:endParaRPr>
          </a:p>
          <a:p>
            <a:pPr marL="457200" lvl="0" indent="-298450" algn="just" rtl="0">
              <a:lnSpc>
                <a:spcPct val="115000"/>
              </a:lnSpc>
              <a:spcBef>
                <a:spcPts val="1000"/>
              </a:spcBef>
              <a:spcAft>
                <a:spcPts val="1000"/>
              </a:spcAft>
              <a:buClr>
                <a:srgbClr val="0C4E5A"/>
              </a:buClr>
              <a:buSzPts val="1100"/>
              <a:buFont typeface="Inter"/>
              <a:buAutoNum type="arabicPeriod"/>
            </a:pPr>
            <a:r>
              <a:rPr lang="bn" sz="1100" b="1">
                <a:solidFill>
                  <a:srgbClr val="181818"/>
                </a:solidFill>
                <a:latin typeface="Roboto"/>
                <a:ea typeface="Roboto"/>
                <a:cs typeface="Roboto"/>
                <a:sym typeface="Roboto"/>
              </a:rPr>
              <a:t>Write needs statements</a:t>
            </a:r>
            <a:r>
              <a:rPr lang="bn" sz="1100">
                <a:solidFill>
                  <a:srgbClr val="181818"/>
                </a:solidFill>
                <a:latin typeface="Roboto"/>
                <a:ea typeface="Roboto"/>
                <a:cs typeface="Roboto"/>
                <a:sym typeface="Roboto"/>
              </a:rPr>
              <a:t>. Write many key needs or issues from the point of the view of the persona. Select 3 for each profile. </a:t>
            </a:r>
            <a:br>
              <a:rPr lang="bn" sz="1100">
                <a:solidFill>
                  <a:srgbClr val="181818"/>
                </a:solidFill>
                <a:latin typeface="Roboto"/>
                <a:ea typeface="Roboto"/>
                <a:cs typeface="Roboto"/>
                <a:sym typeface="Roboto"/>
              </a:rPr>
            </a:br>
            <a:r>
              <a:rPr lang="bn" sz="1100">
                <a:solidFill>
                  <a:srgbClr val="181818"/>
                </a:solidFill>
                <a:latin typeface="Roboto"/>
                <a:ea typeface="Roboto"/>
                <a:cs typeface="Roboto"/>
                <a:sym typeface="Roboto"/>
              </a:rPr>
              <a:t>Now that you know who you are designing for and which needs you want to fill, you are ready to start designing! </a:t>
            </a:r>
            <a:endParaRPr sz="1100">
              <a:solidFill>
                <a:srgbClr val="181818"/>
              </a:solidFill>
              <a:latin typeface="Roboto"/>
              <a:ea typeface="Roboto"/>
              <a:cs typeface="Roboto"/>
              <a:sym typeface="Roboto"/>
            </a:endParaRPr>
          </a:p>
        </p:txBody>
      </p:sp>
      <p:pic>
        <p:nvPicPr>
          <p:cNvPr id="99" name="Google Shape;99;p20"/>
          <p:cNvPicPr preferRelativeResize="0"/>
          <p:nvPr/>
        </p:nvPicPr>
        <p:blipFill>
          <a:blip r:embed="rId3">
            <a:alphaModFix/>
          </a:blip>
          <a:stretch>
            <a:fillRect/>
          </a:stretch>
        </p:blipFill>
        <p:spPr>
          <a:xfrm rot="-3916238">
            <a:off x="119105" y="207950"/>
            <a:ext cx="832320" cy="693600"/>
          </a:xfrm>
          <a:prstGeom prst="rect">
            <a:avLst/>
          </a:prstGeom>
          <a:noFill/>
          <a:ln>
            <a:noFill/>
          </a:ln>
        </p:spPr>
      </p:pic>
      <p:pic>
        <p:nvPicPr>
          <p:cNvPr id="100" name="Google Shape;100;p20"/>
          <p:cNvPicPr preferRelativeResize="0"/>
          <p:nvPr/>
        </p:nvPicPr>
        <p:blipFill>
          <a:blip r:embed="rId4">
            <a:alphaModFix/>
          </a:blip>
          <a:stretch>
            <a:fillRect/>
          </a:stretch>
        </p:blipFill>
        <p:spPr>
          <a:xfrm>
            <a:off x="9314976" y="6332600"/>
            <a:ext cx="809874" cy="1254726"/>
          </a:xfrm>
          <a:prstGeom prst="rect">
            <a:avLst/>
          </a:prstGeom>
          <a:noFill/>
          <a:ln>
            <a:noFill/>
          </a:ln>
        </p:spPr>
      </p:pic>
      <p:pic>
        <p:nvPicPr>
          <p:cNvPr id="101" name="Google Shape;101;p20"/>
          <p:cNvPicPr preferRelativeResize="0"/>
          <p:nvPr/>
        </p:nvPicPr>
        <p:blipFill rotWithShape="1">
          <a:blip r:embed="rId5">
            <a:alphaModFix/>
          </a:blip>
          <a:srcRect l="-4300" r="4299"/>
          <a:stretch/>
        </p:blipFill>
        <p:spPr>
          <a:xfrm>
            <a:off x="8298625" y="6332600"/>
            <a:ext cx="886251" cy="1254724"/>
          </a:xfrm>
          <a:prstGeom prst="rect">
            <a:avLst/>
          </a:prstGeom>
          <a:noFill/>
          <a:ln>
            <a:noFill/>
          </a:ln>
        </p:spPr>
      </p:pic>
      <p:pic>
        <p:nvPicPr>
          <p:cNvPr id="102" name="Google Shape;102;p20"/>
          <p:cNvPicPr preferRelativeResize="0"/>
          <p:nvPr/>
        </p:nvPicPr>
        <p:blipFill rotWithShape="1">
          <a:blip r:embed="rId6">
            <a:alphaModFix/>
          </a:blip>
          <a:srcRect l="357" r="367"/>
          <a:stretch/>
        </p:blipFill>
        <p:spPr>
          <a:xfrm flipH="1">
            <a:off x="7247051" y="6466825"/>
            <a:ext cx="723237" cy="1120499"/>
          </a:xfrm>
          <a:prstGeom prst="rect">
            <a:avLst/>
          </a:prstGeom>
          <a:noFill/>
          <a:ln>
            <a:noFill/>
          </a:ln>
        </p:spPr>
      </p:pic>
      <p:pic>
        <p:nvPicPr>
          <p:cNvPr id="103" name="Google Shape;103;p20"/>
          <p:cNvPicPr preferRelativeResize="0"/>
          <p:nvPr/>
        </p:nvPicPr>
        <p:blipFill>
          <a:blip r:embed="rId7">
            <a:alphaModFix/>
          </a:blip>
          <a:stretch>
            <a:fillRect/>
          </a:stretch>
        </p:blipFill>
        <p:spPr>
          <a:xfrm rot="-7470586" flipH="1">
            <a:off x="6962653" y="6695274"/>
            <a:ext cx="299662" cy="663601"/>
          </a:xfrm>
          <a:prstGeom prst="rect">
            <a:avLst/>
          </a:prstGeom>
          <a:noFill/>
          <a:ln>
            <a:noFill/>
          </a:ln>
        </p:spPr>
      </p:pic>
      <p:pic>
        <p:nvPicPr>
          <p:cNvPr id="104" name="Google Shape;104;p20"/>
          <p:cNvPicPr preferRelativeResize="0"/>
          <p:nvPr/>
        </p:nvPicPr>
        <p:blipFill>
          <a:blip r:embed="rId8">
            <a:alphaModFix/>
          </a:blip>
          <a:stretch>
            <a:fillRect/>
          </a:stretch>
        </p:blipFill>
        <p:spPr>
          <a:xfrm rot="-1630318">
            <a:off x="7081061" y="6337539"/>
            <a:ext cx="318400" cy="389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rot="-3916238">
            <a:off x="119105" y="207950"/>
            <a:ext cx="832320" cy="693600"/>
          </a:xfrm>
          <a:prstGeom prst="rect">
            <a:avLst/>
          </a:prstGeom>
          <a:noFill/>
          <a:ln>
            <a:noFill/>
          </a:ln>
        </p:spPr>
      </p:pic>
      <p:sp>
        <p:nvSpPr>
          <p:cNvPr id="110" name="Google Shape;110;p21"/>
          <p:cNvSpPr txBox="1"/>
          <p:nvPr/>
        </p:nvSpPr>
        <p:spPr>
          <a:xfrm>
            <a:off x="753150" y="554613"/>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PERSONA</a:t>
            </a:r>
            <a:endParaRPr sz="2200" b="1">
              <a:solidFill>
                <a:schemeClr val="dk1"/>
              </a:solidFill>
              <a:latin typeface="Roboto"/>
              <a:ea typeface="Roboto"/>
              <a:cs typeface="Roboto"/>
              <a:sym typeface="Roboto"/>
            </a:endParaRPr>
          </a:p>
        </p:txBody>
      </p:sp>
      <p:sp>
        <p:nvSpPr>
          <p:cNvPr id="111" name="Google Shape;111;p21"/>
          <p:cNvSpPr/>
          <p:nvPr/>
        </p:nvSpPr>
        <p:spPr>
          <a:xfrm>
            <a:off x="262816" y="1176601"/>
            <a:ext cx="2540700" cy="60774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bn" sz="1200" b="1">
                <a:solidFill>
                  <a:srgbClr val="0C4E5A"/>
                </a:solidFill>
                <a:latin typeface="Roboto"/>
                <a:ea typeface="Roboto"/>
                <a:cs typeface="Roboto"/>
                <a:sym typeface="Roboto"/>
              </a:rPr>
              <a:t>NAME</a:t>
            </a:r>
            <a:endParaRPr sz="1200" b="1">
              <a:solidFill>
                <a:srgbClr val="0C4E5A"/>
              </a:solidFill>
              <a:latin typeface="Roboto"/>
              <a:ea typeface="Roboto"/>
              <a:cs typeface="Roboto"/>
              <a:sym typeface="Roboto"/>
            </a:endParaRPr>
          </a:p>
          <a:p>
            <a:pPr marL="0" lvl="0" indent="0" algn="l" rtl="0">
              <a:lnSpc>
                <a:spcPct val="120000"/>
              </a:lnSpc>
              <a:spcBef>
                <a:spcPts val="600"/>
              </a:spcBef>
              <a:spcAft>
                <a:spcPts val="0"/>
              </a:spcAft>
              <a:buNone/>
            </a:pPr>
            <a:endParaRPr sz="1200" b="1">
              <a:solidFill>
                <a:schemeClr val="accent2"/>
              </a:solidFill>
              <a:latin typeface="Inter"/>
              <a:ea typeface="Inter"/>
              <a:cs typeface="Inter"/>
              <a:sym typeface="Inter"/>
            </a:endParaRPr>
          </a:p>
          <a:p>
            <a:pPr marL="0" lvl="0" indent="0" algn="l" rtl="0">
              <a:lnSpc>
                <a:spcPct val="120000"/>
              </a:lnSpc>
              <a:spcBef>
                <a:spcPts val="600"/>
              </a:spcBef>
              <a:spcAft>
                <a:spcPts val="0"/>
              </a:spcAft>
              <a:buNone/>
            </a:pPr>
            <a:endParaRPr sz="1200">
              <a:solidFill>
                <a:schemeClr val="dk1"/>
              </a:solidFill>
              <a:latin typeface="Inter"/>
              <a:ea typeface="Inter"/>
              <a:cs typeface="Inter"/>
              <a:sym typeface="Inter"/>
            </a:endParaRPr>
          </a:p>
          <a:p>
            <a:pPr marL="0" lvl="0" indent="0" algn="l" rtl="0">
              <a:lnSpc>
                <a:spcPct val="120000"/>
              </a:lnSpc>
              <a:spcBef>
                <a:spcPts val="600"/>
              </a:spcBef>
              <a:spcAft>
                <a:spcPts val="0"/>
              </a:spcAft>
              <a:buNone/>
            </a:pPr>
            <a:endParaRPr sz="1200">
              <a:solidFill>
                <a:schemeClr val="dk1"/>
              </a:solidFill>
              <a:latin typeface="Inter"/>
              <a:ea typeface="Inter"/>
              <a:cs typeface="Inter"/>
              <a:sym typeface="Inter"/>
            </a:endParaRPr>
          </a:p>
          <a:p>
            <a:pPr marL="0" lvl="0" indent="0" algn="l" rtl="0">
              <a:lnSpc>
                <a:spcPct val="120000"/>
              </a:lnSpc>
              <a:spcBef>
                <a:spcPts val="600"/>
              </a:spcBef>
              <a:spcAft>
                <a:spcPts val="0"/>
              </a:spcAft>
              <a:buNone/>
            </a:pPr>
            <a:r>
              <a:rPr lang="bn" sz="1200">
                <a:solidFill>
                  <a:schemeClr val="dk1"/>
                </a:solidFill>
                <a:latin typeface="Inter"/>
                <a:ea typeface="Inter"/>
                <a:cs typeface="Inter"/>
                <a:sym typeface="Inter"/>
              </a:rPr>
              <a:t>	</a:t>
            </a:r>
            <a:endParaRPr sz="1200">
              <a:solidFill>
                <a:schemeClr val="dk1"/>
              </a:solidFill>
              <a:latin typeface="Inter"/>
              <a:ea typeface="Inter"/>
              <a:cs typeface="Inter"/>
              <a:sym typeface="Inter"/>
            </a:endParaRPr>
          </a:p>
          <a:p>
            <a:pPr marL="0" lvl="0" indent="0" algn="l" rtl="0">
              <a:lnSpc>
                <a:spcPct val="120000"/>
              </a:lnSpc>
              <a:spcBef>
                <a:spcPts val="600"/>
              </a:spcBef>
              <a:spcAft>
                <a:spcPts val="0"/>
              </a:spcAft>
              <a:buNone/>
            </a:pPr>
            <a:endParaRPr sz="1200">
              <a:solidFill>
                <a:schemeClr val="dk1"/>
              </a:solidFill>
              <a:latin typeface="Inter"/>
              <a:ea typeface="Inter"/>
              <a:cs typeface="Inter"/>
              <a:sym typeface="Inter"/>
            </a:endParaRPr>
          </a:p>
          <a:p>
            <a:pPr marL="0" lvl="0" indent="0" algn="l" rtl="0">
              <a:lnSpc>
                <a:spcPct val="120000"/>
              </a:lnSpc>
              <a:spcBef>
                <a:spcPts val="1000"/>
              </a:spcBef>
              <a:spcAft>
                <a:spcPts val="0"/>
              </a:spcAft>
              <a:buNone/>
            </a:pPr>
            <a:r>
              <a:rPr lang="bn" sz="1200">
                <a:solidFill>
                  <a:schemeClr val="dk1"/>
                </a:solidFill>
                <a:latin typeface="Inter"/>
                <a:ea typeface="Inter"/>
                <a:cs typeface="Inter"/>
                <a:sym typeface="Inter"/>
              </a:rPr>
              <a:t>Segment</a:t>
            </a:r>
            <a:endParaRPr sz="1200">
              <a:solidFill>
                <a:schemeClr val="dk1"/>
              </a:solidFill>
              <a:latin typeface="Inter"/>
              <a:ea typeface="Inter"/>
              <a:cs typeface="Inter"/>
              <a:sym typeface="Inter"/>
            </a:endParaRPr>
          </a:p>
          <a:p>
            <a:pPr marL="0" lvl="0" indent="0" algn="l" rtl="0">
              <a:lnSpc>
                <a:spcPct val="120000"/>
              </a:lnSpc>
              <a:spcBef>
                <a:spcPts val="1000"/>
              </a:spcBef>
              <a:spcAft>
                <a:spcPts val="0"/>
              </a:spcAft>
              <a:buNone/>
            </a:pPr>
            <a:r>
              <a:rPr lang="bn" sz="1200">
                <a:solidFill>
                  <a:schemeClr val="dk1"/>
                </a:solidFill>
                <a:latin typeface="Inter"/>
                <a:ea typeface="Inter"/>
                <a:cs typeface="Inter"/>
                <a:sym typeface="Inter"/>
              </a:rPr>
              <a:t>Occupation</a:t>
            </a:r>
            <a:endParaRPr sz="1200">
              <a:solidFill>
                <a:schemeClr val="dk1"/>
              </a:solidFill>
              <a:latin typeface="Inter"/>
              <a:ea typeface="Inter"/>
              <a:cs typeface="Inter"/>
              <a:sym typeface="Inter"/>
            </a:endParaRPr>
          </a:p>
          <a:p>
            <a:pPr marL="0" lvl="0" indent="0" algn="l" rtl="0">
              <a:lnSpc>
                <a:spcPct val="120000"/>
              </a:lnSpc>
              <a:spcBef>
                <a:spcPts val="1000"/>
              </a:spcBef>
              <a:spcAft>
                <a:spcPts val="0"/>
              </a:spcAft>
              <a:buNone/>
            </a:pPr>
            <a:r>
              <a:rPr lang="bn" sz="1200">
                <a:solidFill>
                  <a:schemeClr val="dk1"/>
                </a:solidFill>
                <a:latin typeface="Inter"/>
                <a:ea typeface="Inter"/>
                <a:cs typeface="Inter"/>
                <a:sym typeface="Inter"/>
              </a:rPr>
              <a:t>Gender</a:t>
            </a:r>
            <a:endParaRPr sz="1200">
              <a:solidFill>
                <a:schemeClr val="dk1"/>
              </a:solidFill>
              <a:latin typeface="Inter"/>
              <a:ea typeface="Inter"/>
              <a:cs typeface="Inter"/>
              <a:sym typeface="Inter"/>
            </a:endParaRPr>
          </a:p>
          <a:p>
            <a:pPr marL="0" lvl="0" indent="0" algn="l" rtl="0">
              <a:lnSpc>
                <a:spcPct val="120000"/>
              </a:lnSpc>
              <a:spcBef>
                <a:spcPts val="1000"/>
              </a:spcBef>
              <a:spcAft>
                <a:spcPts val="0"/>
              </a:spcAft>
              <a:buNone/>
            </a:pPr>
            <a:r>
              <a:rPr lang="bn" sz="1200">
                <a:solidFill>
                  <a:schemeClr val="dk1"/>
                </a:solidFill>
                <a:latin typeface="Inter"/>
                <a:ea typeface="Inter"/>
                <a:cs typeface="Inter"/>
                <a:sym typeface="Inter"/>
              </a:rPr>
              <a:t>Age</a:t>
            </a:r>
            <a:endParaRPr sz="1200">
              <a:solidFill>
                <a:schemeClr val="dk1"/>
              </a:solidFill>
              <a:latin typeface="Inter"/>
              <a:ea typeface="Inter"/>
              <a:cs typeface="Inter"/>
              <a:sym typeface="Inter"/>
            </a:endParaRPr>
          </a:p>
          <a:p>
            <a:pPr marL="0" lvl="0" indent="0" algn="l" rtl="0">
              <a:lnSpc>
                <a:spcPct val="120000"/>
              </a:lnSpc>
              <a:spcBef>
                <a:spcPts val="1000"/>
              </a:spcBef>
              <a:spcAft>
                <a:spcPts val="0"/>
              </a:spcAft>
              <a:buNone/>
            </a:pPr>
            <a:r>
              <a:rPr lang="bn" sz="1200">
                <a:solidFill>
                  <a:schemeClr val="dk1"/>
                </a:solidFill>
                <a:latin typeface="Inter"/>
                <a:ea typeface="Inter"/>
                <a:cs typeface="Inter"/>
                <a:sym typeface="Inter"/>
              </a:rPr>
              <a:t>Home town</a:t>
            </a:r>
            <a:endParaRPr sz="1200">
              <a:solidFill>
                <a:schemeClr val="dk1"/>
              </a:solidFill>
              <a:latin typeface="Inter"/>
              <a:ea typeface="Inter"/>
              <a:cs typeface="Inter"/>
              <a:sym typeface="Inter"/>
            </a:endParaRPr>
          </a:p>
          <a:p>
            <a:pPr marL="0" lvl="0" indent="0" algn="l" rtl="0">
              <a:lnSpc>
                <a:spcPct val="120000"/>
              </a:lnSpc>
              <a:spcBef>
                <a:spcPts val="1000"/>
              </a:spcBef>
              <a:spcAft>
                <a:spcPts val="0"/>
              </a:spcAft>
              <a:buNone/>
            </a:pPr>
            <a:r>
              <a:rPr lang="bn" sz="1200">
                <a:solidFill>
                  <a:schemeClr val="dk1"/>
                </a:solidFill>
                <a:latin typeface="Inter"/>
                <a:ea typeface="Inter"/>
                <a:cs typeface="Inter"/>
                <a:sym typeface="Inter"/>
              </a:rPr>
              <a:t>Marital status</a:t>
            </a:r>
            <a:endParaRPr sz="1200">
              <a:solidFill>
                <a:schemeClr val="dk1"/>
              </a:solidFill>
              <a:latin typeface="Inter"/>
              <a:ea typeface="Inter"/>
              <a:cs typeface="Inter"/>
              <a:sym typeface="Inter"/>
            </a:endParaRPr>
          </a:p>
          <a:p>
            <a:pPr marL="0" lvl="0" indent="0" algn="l" rtl="0">
              <a:lnSpc>
                <a:spcPct val="120000"/>
              </a:lnSpc>
              <a:spcBef>
                <a:spcPts val="1000"/>
              </a:spcBef>
              <a:spcAft>
                <a:spcPts val="0"/>
              </a:spcAft>
              <a:buNone/>
            </a:pPr>
            <a:r>
              <a:rPr lang="bn" sz="1200">
                <a:solidFill>
                  <a:schemeClr val="dk1"/>
                </a:solidFill>
                <a:latin typeface="Inter"/>
                <a:ea typeface="Inter"/>
                <a:cs typeface="Inter"/>
                <a:sym typeface="Inter"/>
              </a:rPr>
              <a:t>Family/Friends</a:t>
            </a:r>
            <a:endParaRPr sz="1200">
              <a:solidFill>
                <a:schemeClr val="dk1"/>
              </a:solidFill>
              <a:latin typeface="Inter"/>
              <a:ea typeface="Inter"/>
              <a:cs typeface="Inter"/>
              <a:sym typeface="Inter"/>
            </a:endParaRPr>
          </a:p>
          <a:p>
            <a:pPr marL="0" lvl="0" indent="0" algn="l" rtl="0">
              <a:lnSpc>
                <a:spcPct val="120000"/>
              </a:lnSpc>
              <a:spcBef>
                <a:spcPts val="1000"/>
              </a:spcBef>
              <a:spcAft>
                <a:spcPts val="0"/>
              </a:spcAft>
              <a:buNone/>
            </a:pPr>
            <a:r>
              <a:rPr lang="bn" sz="1200">
                <a:solidFill>
                  <a:schemeClr val="dk1"/>
                </a:solidFill>
                <a:latin typeface="Inter"/>
                <a:ea typeface="Inter"/>
                <a:cs typeface="Inter"/>
                <a:sym typeface="Inter"/>
              </a:rPr>
              <a:t>Interests/Hobbies</a:t>
            </a:r>
            <a:endParaRPr sz="1200">
              <a:solidFill>
                <a:schemeClr val="dk1"/>
              </a:solidFill>
              <a:latin typeface="Inter"/>
              <a:ea typeface="Inter"/>
              <a:cs typeface="Inter"/>
              <a:sym typeface="Inter"/>
            </a:endParaRPr>
          </a:p>
          <a:p>
            <a:pPr marL="0" lvl="0" indent="0" algn="l" rtl="0">
              <a:lnSpc>
                <a:spcPct val="120000"/>
              </a:lnSpc>
              <a:spcBef>
                <a:spcPts val="1000"/>
              </a:spcBef>
              <a:spcAft>
                <a:spcPts val="0"/>
              </a:spcAft>
              <a:buNone/>
            </a:pPr>
            <a:endParaRPr sz="1200">
              <a:solidFill>
                <a:schemeClr val="dk1"/>
              </a:solidFill>
              <a:latin typeface="Inter"/>
              <a:ea typeface="Inter"/>
              <a:cs typeface="Inter"/>
              <a:sym typeface="Inter"/>
            </a:endParaRPr>
          </a:p>
          <a:p>
            <a:pPr marL="0" lvl="0" indent="0" algn="l" rtl="0">
              <a:lnSpc>
                <a:spcPct val="120000"/>
              </a:lnSpc>
              <a:spcBef>
                <a:spcPts val="600"/>
              </a:spcBef>
              <a:spcAft>
                <a:spcPts val="0"/>
              </a:spcAft>
              <a:buNone/>
            </a:pPr>
            <a:r>
              <a:rPr lang="bn" sz="1200">
                <a:solidFill>
                  <a:schemeClr val="dk1"/>
                </a:solidFill>
                <a:latin typeface="Inter"/>
                <a:ea typeface="Inter"/>
                <a:cs typeface="Inter"/>
                <a:sym typeface="Inter"/>
              </a:rPr>
              <a:t>Short bio</a:t>
            </a:r>
            <a:endParaRPr sz="1200">
              <a:solidFill>
                <a:schemeClr val="dk1"/>
              </a:solidFill>
              <a:latin typeface="Inter"/>
              <a:ea typeface="Inter"/>
              <a:cs typeface="Inter"/>
              <a:sym typeface="Inter"/>
            </a:endParaRPr>
          </a:p>
          <a:p>
            <a:pPr marL="0" lvl="0" indent="0" algn="l" rtl="0">
              <a:lnSpc>
                <a:spcPct val="120000"/>
              </a:lnSpc>
              <a:spcBef>
                <a:spcPts val="600"/>
              </a:spcBef>
              <a:spcAft>
                <a:spcPts val="600"/>
              </a:spcAft>
              <a:buNone/>
            </a:pPr>
            <a:endParaRPr sz="1200">
              <a:solidFill>
                <a:schemeClr val="dk1"/>
              </a:solidFill>
              <a:latin typeface="Inter"/>
              <a:ea typeface="Inter"/>
              <a:cs typeface="Inter"/>
              <a:sym typeface="Inter"/>
            </a:endParaRPr>
          </a:p>
        </p:txBody>
      </p:sp>
      <p:grpSp>
        <p:nvGrpSpPr>
          <p:cNvPr id="112" name="Google Shape;112;p21"/>
          <p:cNvGrpSpPr/>
          <p:nvPr/>
        </p:nvGrpSpPr>
        <p:grpSpPr>
          <a:xfrm>
            <a:off x="857905" y="1542353"/>
            <a:ext cx="1350531" cy="1357061"/>
            <a:chOff x="857905" y="1542353"/>
            <a:chExt cx="1350531" cy="1357061"/>
          </a:xfrm>
        </p:grpSpPr>
        <p:sp>
          <p:nvSpPr>
            <p:cNvPr id="113" name="Google Shape;113;p21"/>
            <p:cNvSpPr/>
            <p:nvPr/>
          </p:nvSpPr>
          <p:spPr>
            <a:xfrm>
              <a:off x="1181358" y="1542353"/>
              <a:ext cx="703661" cy="703661"/>
            </a:xfrm>
            <a:prstGeom prst="ellipse">
              <a:avLst/>
            </a:prstGeom>
            <a:solidFill>
              <a:srgbClr val="B7B7B7"/>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21"/>
            <p:cNvSpPr/>
            <p:nvPr/>
          </p:nvSpPr>
          <p:spPr>
            <a:xfrm rot="-5400000">
              <a:off x="1099732" y="2030820"/>
              <a:ext cx="866912" cy="870276"/>
            </a:xfrm>
            <a:prstGeom prst="flowChartDelay">
              <a:avLst/>
            </a:prstGeom>
            <a:solidFill>
              <a:srgbClr val="B7B7B7"/>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21"/>
            <p:cNvSpPr txBox="1"/>
            <p:nvPr/>
          </p:nvSpPr>
          <p:spPr>
            <a:xfrm>
              <a:off x="857905" y="2246002"/>
              <a:ext cx="1350531" cy="591068"/>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1000"/>
                </a:spcBef>
                <a:spcAft>
                  <a:spcPts val="1000"/>
                </a:spcAft>
                <a:buNone/>
              </a:pPr>
              <a:r>
                <a:rPr lang="bn" sz="1200">
                  <a:solidFill>
                    <a:schemeClr val="dk1"/>
                  </a:solidFill>
                  <a:latin typeface="Inter"/>
                  <a:ea typeface="Inter"/>
                  <a:cs typeface="Inter"/>
                  <a:sym typeface="Inter"/>
                </a:rPr>
                <a:t>Cartoon or Photo</a:t>
              </a:r>
              <a:endParaRPr/>
            </a:p>
          </p:txBody>
        </p:sp>
      </p:grpSp>
      <p:sp>
        <p:nvSpPr>
          <p:cNvPr id="116" name="Google Shape;116;p21"/>
          <p:cNvSpPr/>
          <p:nvPr/>
        </p:nvSpPr>
        <p:spPr>
          <a:xfrm>
            <a:off x="2943591" y="1176602"/>
            <a:ext cx="7579500" cy="16074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bn" sz="1200" b="1">
                <a:solidFill>
                  <a:srgbClr val="0C4E5A"/>
                </a:solidFill>
                <a:latin typeface="Roboto"/>
                <a:ea typeface="Roboto"/>
                <a:cs typeface="Roboto"/>
                <a:sym typeface="Roboto"/>
              </a:rPr>
              <a:t>QUOTE</a:t>
            </a:r>
            <a:endParaRPr sz="1200" b="1">
              <a:solidFill>
                <a:srgbClr val="0C4E5A"/>
              </a:solidFill>
              <a:latin typeface="Roboto"/>
              <a:ea typeface="Roboto"/>
              <a:cs typeface="Roboto"/>
              <a:sym typeface="Roboto"/>
            </a:endParaRPr>
          </a:p>
          <a:p>
            <a:pPr marL="0" lvl="0" indent="0" algn="l" rtl="0">
              <a:lnSpc>
                <a:spcPct val="120000"/>
              </a:lnSpc>
              <a:spcBef>
                <a:spcPts val="600"/>
              </a:spcBef>
              <a:spcAft>
                <a:spcPts val="600"/>
              </a:spcAft>
              <a:buNone/>
            </a:pPr>
            <a:r>
              <a:rPr lang="bn" sz="1200">
                <a:solidFill>
                  <a:schemeClr val="dk1"/>
                </a:solidFill>
                <a:latin typeface="Roboto"/>
                <a:ea typeface="Roboto"/>
                <a:cs typeface="Roboto"/>
                <a:sym typeface="Roboto"/>
              </a:rPr>
              <a:t>What is a typical quote that represents the persona’s objectives?</a:t>
            </a:r>
            <a:endParaRPr sz="1200">
              <a:solidFill>
                <a:schemeClr val="accent2"/>
              </a:solidFill>
              <a:latin typeface="Roboto"/>
              <a:ea typeface="Roboto"/>
              <a:cs typeface="Roboto"/>
              <a:sym typeface="Roboto"/>
            </a:endParaRPr>
          </a:p>
        </p:txBody>
      </p:sp>
      <p:sp>
        <p:nvSpPr>
          <p:cNvPr id="117" name="Google Shape;117;p21"/>
          <p:cNvSpPr/>
          <p:nvPr/>
        </p:nvSpPr>
        <p:spPr>
          <a:xfrm>
            <a:off x="2943590" y="2899428"/>
            <a:ext cx="2464500" cy="21027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bn" sz="1200" b="1">
                <a:solidFill>
                  <a:srgbClr val="0C4E5A"/>
                </a:solidFill>
                <a:latin typeface="Roboto"/>
                <a:ea typeface="Roboto"/>
                <a:cs typeface="Roboto"/>
                <a:sym typeface="Roboto"/>
              </a:rPr>
              <a:t>MOTIVATIONS</a:t>
            </a:r>
            <a:endParaRPr sz="1200" b="1">
              <a:solidFill>
                <a:srgbClr val="0C4E5A"/>
              </a:solidFill>
              <a:latin typeface="Roboto"/>
              <a:ea typeface="Roboto"/>
              <a:cs typeface="Roboto"/>
              <a:sym typeface="Roboto"/>
            </a:endParaRPr>
          </a:p>
          <a:p>
            <a:pPr marL="0" lvl="0" indent="0" algn="l" rtl="0">
              <a:lnSpc>
                <a:spcPct val="120000"/>
              </a:lnSpc>
              <a:spcBef>
                <a:spcPts val="600"/>
              </a:spcBef>
              <a:spcAft>
                <a:spcPts val="600"/>
              </a:spcAft>
              <a:buNone/>
            </a:pPr>
            <a:r>
              <a:rPr lang="bn" sz="1200">
                <a:solidFill>
                  <a:schemeClr val="dk1"/>
                </a:solidFill>
                <a:latin typeface="Roboto"/>
                <a:ea typeface="Roboto"/>
                <a:cs typeface="Roboto"/>
                <a:sym typeface="Roboto"/>
              </a:rPr>
              <a:t>What drives this persona?</a:t>
            </a:r>
            <a:endParaRPr sz="1200">
              <a:solidFill>
                <a:schemeClr val="dk1"/>
              </a:solidFill>
              <a:latin typeface="Roboto"/>
              <a:ea typeface="Roboto"/>
              <a:cs typeface="Roboto"/>
              <a:sym typeface="Roboto"/>
            </a:endParaRPr>
          </a:p>
        </p:txBody>
      </p:sp>
      <p:sp>
        <p:nvSpPr>
          <p:cNvPr id="118" name="Google Shape;118;p21"/>
          <p:cNvSpPr/>
          <p:nvPr/>
        </p:nvSpPr>
        <p:spPr>
          <a:xfrm>
            <a:off x="5501030" y="2899428"/>
            <a:ext cx="2464500" cy="21027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bn" sz="1200" b="1">
                <a:solidFill>
                  <a:srgbClr val="0C4E5A"/>
                </a:solidFill>
                <a:latin typeface="Roboto"/>
                <a:ea typeface="Roboto"/>
                <a:cs typeface="Roboto"/>
                <a:sym typeface="Roboto"/>
              </a:rPr>
              <a:t>GOALS</a:t>
            </a:r>
            <a:endParaRPr sz="1200" b="1">
              <a:solidFill>
                <a:srgbClr val="0C4E5A"/>
              </a:solidFill>
              <a:latin typeface="Roboto"/>
              <a:ea typeface="Roboto"/>
              <a:cs typeface="Roboto"/>
              <a:sym typeface="Roboto"/>
            </a:endParaRPr>
          </a:p>
          <a:p>
            <a:pPr marL="0" lvl="0" indent="0" algn="l" rtl="0">
              <a:lnSpc>
                <a:spcPct val="120000"/>
              </a:lnSpc>
              <a:spcBef>
                <a:spcPts val="600"/>
              </a:spcBef>
              <a:spcAft>
                <a:spcPts val="600"/>
              </a:spcAft>
              <a:buNone/>
            </a:pPr>
            <a:r>
              <a:rPr lang="bn" sz="1200">
                <a:solidFill>
                  <a:schemeClr val="dk1"/>
                </a:solidFill>
                <a:latin typeface="Roboto"/>
                <a:ea typeface="Roboto"/>
                <a:cs typeface="Roboto"/>
                <a:sym typeface="Roboto"/>
              </a:rPr>
              <a:t>What are the goals that this persona tries to achieve?</a:t>
            </a:r>
            <a:endParaRPr sz="1200">
              <a:solidFill>
                <a:schemeClr val="dk1"/>
              </a:solidFill>
              <a:latin typeface="Roboto"/>
              <a:ea typeface="Roboto"/>
              <a:cs typeface="Roboto"/>
              <a:sym typeface="Roboto"/>
            </a:endParaRPr>
          </a:p>
        </p:txBody>
      </p:sp>
      <p:sp>
        <p:nvSpPr>
          <p:cNvPr id="119" name="Google Shape;119;p21"/>
          <p:cNvSpPr/>
          <p:nvPr/>
        </p:nvSpPr>
        <p:spPr>
          <a:xfrm>
            <a:off x="8058470" y="2899428"/>
            <a:ext cx="2464500" cy="21027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bn" sz="1200" b="1">
                <a:solidFill>
                  <a:srgbClr val="0C4E5A"/>
                </a:solidFill>
                <a:latin typeface="Roboto"/>
                <a:ea typeface="Roboto"/>
                <a:cs typeface="Roboto"/>
                <a:sym typeface="Roboto"/>
              </a:rPr>
              <a:t>FRUSTRATIONS</a:t>
            </a:r>
            <a:endParaRPr sz="1200" b="1">
              <a:solidFill>
                <a:srgbClr val="0C4E5A"/>
              </a:solidFill>
              <a:latin typeface="Roboto"/>
              <a:ea typeface="Roboto"/>
              <a:cs typeface="Roboto"/>
              <a:sym typeface="Roboto"/>
            </a:endParaRPr>
          </a:p>
          <a:p>
            <a:pPr marL="0" lvl="0" indent="0" algn="l" rtl="0">
              <a:lnSpc>
                <a:spcPct val="120000"/>
              </a:lnSpc>
              <a:spcBef>
                <a:spcPts val="600"/>
              </a:spcBef>
              <a:spcAft>
                <a:spcPts val="600"/>
              </a:spcAft>
              <a:buNone/>
            </a:pPr>
            <a:r>
              <a:rPr lang="bn" sz="1200">
                <a:solidFill>
                  <a:schemeClr val="dk1"/>
                </a:solidFill>
                <a:latin typeface="Roboto"/>
                <a:ea typeface="Roboto"/>
                <a:cs typeface="Roboto"/>
                <a:sym typeface="Roboto"/>
              </a:rPr>
              <a:t>What frustrates this persona?</a:t>
            </a:r>
            <a:endParaRPr sz="1200">
              <a:solidFill>
                <a:schemeClr val="dk1"/>
              </a:solidFill>
              <a:latin typeface="Roboto"/>
              <a:ea typeface="Roboto"/>
              <a:cs typeface="Roboto"/>
              <a:sym typeface="Roboto"/>
            </a:endParaRPr>
          </a:p>
        </p:txBody>
      </p:sp>
      <p:sp>
        <p:nvSpPr>
          <p:cNvPr id="120" name="Google Shape;120;p21"/>
          <p:cNvSpPr/>
          <p:nvPr/>
        </p:nvSpPr>
        <p:spPr>
          <a:xfrm>
            <a:off x="2943565" y="5151103"/>
            <a:ext cx="3719693" cy="2102801"/>
          </a:xfrm>
          <a:prstGeom prst="rect">
            <a:avLst/>
          </a:prstGeom>
          <a:noFill/>
          <a:ln w="9525" cap="flat" cmpd="sng">
            <a:solidFill>
              <a:srgbClr val="0C4E5A"/>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bn" sz="1200" b="1">
                <a:solidFill>
                  <a:srgbClr val="0C4E5A"/>
                </a:solidFill>
                <a:latin typeface="Roboto"/>
                <a:ea typeface="Roboto"/>
                <a:cs typeface="Roboto"/>
                <a:sym typeface="Roboto"/>
              </a:rPr>
              <a:t>ENABLERS</a:t>
            </a:r>
            <a:endParaRPr sz="1200" b="1">
              <a:solidFill>
                <a:srgbClr val="0C4E5A"/>
              </a:solidFill>
              <a:latin typeface="Roboto"/>
              <a:ea typeface="Roboto"/>
              <a:cs typeface="Roboto"/>
              <a:sym typeface="Roboto"/>
            </a:endParaRPr>
          </a:p>
          <a:p>
            <a:pPr marL="0" lvl="0" indent="0" algn="l" rtl="0">
              <a:lnSpc>
                <a:spcPct val="120000"/>
              </a:lnSpc>
              <a:spcBef>
                <a:spcPts val="600"/>
              </a:spcBef>
              <a:spcAft>
                <a:spcPts val="600"/>
              </a:spcAft>
              <a:buNone/>
            </a:pPr>
            <a:r>
              <a:rPr lang="bn" sz="1200">
                <a:solidFill>
                  <a:schemeClr val="dk1"/>
                </a:solidFill>
                <a:latin typeface="Roboto"/>
                <a:ea typeface="Roboto"/>
                <a:cs typeface="Roboto"/>
                <a:sym typeface="Roboto"/>
              </a:rPr>
              <a:t>What enables this persona to achieve their  goals?</a:t>
            </a:r>
            <a:endParaRPr sz="1200">
              <a:solidFill>
                <a:schemeClr val="dk1"/>
              </a:solidFill>
              <a:latin typeface="Roboto"/>
              <a:ea typeface="Roboto"/>
              <a:cs typeface="Roboto"/>
              <a:sym typeface="Roboto"/>
            </a:endParaRPr>
          </a:p>
        </p:txBody>
      </p:sp>
      <p:sp>
        <p:nvSpPr>
          <p:cNvPr id="121" name="Google Shape;121;p21"/>
          <p:cNvSpPr/>
          <p:nvPr/>
        </p:nvSpPr>
        <p:spPr>
          <a:xfrm>
            <a:off x="6803307" y="5151103"/>
            <a:ext cx="3719693" cy="2102801"/>
          </a:xfrm>
          <a:prstGeom prst="rect">
            <a:avLst/>
          </a:prstGeom>
          <a:noFill/>
          <a:ln w="9525" cap="flat" cmpd="sng">
            <a:solidFill>
              <a:srgbClr val="0C4E5A"/>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bn" sz="1200" b="1">
                <a:solidFill>
                  <a:srgbClr val="0C4E5A"/>
                </a:solidFill>
                <a:latin typeface="Roboto"/>
                <a:ea typeface="Roboto"/>
                <a:cs typeface="Roboto"/>
                <a:sym typeface="Roboto"/>
              </a:rPr>
              <a:t>BARRIERS</a:t>
            </a:r>
            <a:endParaRPr sz="1200" b="1">
              <a:solidFill>
                <a:srgbClr val="0C4E5A"/>
              </a:solidFill>
              <a:latin typeface="Roboto"/>
              <a:ea typeface="Roboto"/>
              <a:cs typeface="Roboto"/>
              <a:sym typeface="Roboto"/>
            </a:endParaRPr>
          </a:p>
          <a:p>
            <a:pPr marL="0" lvl="0" indent="0" algn="l" rtl="0">
              <a:lnSpc>
                <a:spcPct val="120000"/>
              </a:lnSpc>
              <a:spcBef>
                <a:spcPts val="600"/>
              </a:spcBef>
              <a:spcAft>
                <a:spcPts val="600"/>
              </a:spcAft>
              <a:buNone/>
            </a:pPr>
            <a:r>
              <a:rPr lang="bn" sz="1200">
                <a:solidFill>
                  <a:schemeClr val="dk1"/>
                </a:solidFill>
                <a:latin typeface="Roboto"/>
                <a:ea typeface="Roboto"/>
                <a:cs typeface="Roboto"/>
                <a:sym typeface="Roboto"/>
              </a:rPr>
              <a:t>What obstructs this persona from achieving their objectives?</a:t>
            </a:r>
            <a:endParaRPr sz="1200">
              <a:solidFill>
                <a:schemeClr val="dk1"/>
              </a:solidFill>
              <a:latin typeface="Roboto"/>
              <a:ea typeface="Roboto"/>
              <a:cs typeface="Roboto"/>
              <a:sym typeface="Roboto"/>
            </a:endParaRPr>
          </a:p>
        </p:txBody>
      </p:sp>
      <p:sp>
        <p:nvSpPr>
          <p:cNvPr id="122" name="Google Shape;122;p21"/>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441</Words>
  <Application>Microsoft Office PowerPoint</Application>
  <PresentationFormat>Custom</PresentationFormat>
  <Paragraphs>51</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Roboto Condensed</vt:lpstr>
      <vt:lpstr>Roboto</vt:lpstr>
      <vt:lpstr>Calibri</vt:lpstr>
      <vt:lpstr>Inter</vt:lpstr>
      <vt:lpstr>Libre Baskerville</vt:lpstr>
      <vt:lpstr>Alfa Slab One</vt:lpstr>
      <vt:lpstr>Roboto Slab</vt:lpstr>
      <vt:lpstr>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8</cp:revision>
  <dcterms:modified xsi:type="dcterms:W3CDTF">2022-10-14T16:26:00Z</dcterms:modified>
</cp:coreProperties>
</file>