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6"/>
  </p:notesMasterIdLst>
  <p:sldIdLst>
    <p:sldId id="298" r:id="rId3"/>
    <p:sldId id="299" r:id="rId4"/>
    <p:sldId id="300" r:id="rId5"/>
  </p:sldIdLst>
  <p:sldSz cx="10699750" cy="7559675"/>
  <p:notesSz cx="6858000" cy="9144000"/>
  <p:embeddedFontLst>
    <p:embeddedFont>
      <p:font typeface="Roboto Slab Black" panose="020B0604020202020204" charset="0"/>
      <p:bold r:id="rId7"/>
    </p:embeddedFont>
    <p:embeddedFont>
      <p:font typeface="Roboto" panose="020B0604020202020204" charset="0"/>
      <p:regular r:id="rId8"/>
      <p:bold r:id="rId9"/>
      <p:italic r:id="rId10"/>
      <p:boldItalic r:id="rId11"/>
    </p:embeddedFont>
    <p:embeddedFont>
      <p:font typeface="Libre Baskerville" panose="020B0604020202020204" charset="0"/>
      <p:regular r:id="rId12"/>
      <p:bold r:id="rId13"/>
      <p:italic r:id="rId14"/>
    </p:embeddedFont>
    <p:embeddedFont>
      <p:font typeface="Inter" panose="020B0604020202020204" charset="0"/>
      <p:regular r:id="rId15"/>
      <p:bold r:id="rId16"/>
    </p:embeddedFont>
    <p:embeddedFont>
      <p:font typeface="Calibri" panose="020F0502020204030204" pitchFamily="34" charset="0"/>
      <p:regular r:id="rId17"/>
      <p:bold r:id="rId18"/>
      <p:italic r:id="rId19"/>
      <p:boldItalic r:id="rId20"/>
    </p:embeddedFont>
    <p:embeddedFont>
      <p:font typeface="Alfa Slab One" panose="020B0604020202020204" charset="0"/>
      <p:regular r:id="rId21"/>
    </p:embeddedFont>
    <p:embeddedFont>
      <p:font typeface="Roboto Condensed" panose="020B0604020202020204" charset="0"/>
      <p:regular r:id="rId22"/>
      <p:bold r:id="rId23"/>
      <p:italic r:id="rId24"/>
      <p:boldItalic r:id="rId25"/>
    </p:embeddedFont>
    <p:embeddedFont>
      <p:font typeface="Roboto Slab"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3" autoAdjust="0"/>
  </p:normalViewPr>
  <p:slideViewPr>
    <p:cSldViewPr snapToGrid="0">
      <p:cViewPr varScale="1">
        <p:scale>
          <a:sx n="60" d="100"/>
          <a:sy n="60"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commentAuthors" Target="commentAuthors.xml"/><Relationship Id="rId10" Type="http://schemas.openxmlformats.org/officeDocument/2006/relationships/font" Target="fonts/font4.fntdata"/><Relationship Id="rId19" Type="http://schemas.openxmlformats.org/officeDocument/2006/relationships/font" Target="fonts/font1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font" Target="fonts/font2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3f6d408587_0_509: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3f6d408587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3f6d408587_0_525: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3f6d408587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f6d408587_0_541: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f6d408587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1"/>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704" name="Google Shape;704;p61"/>
          <p:cNvSpPr txBox="1"/>
          <p:nvPr/>
        </p:nvSpPr>
        <p:spPr>
          <a:xfrm>
            <a:off x="753149" y="554625"/>
            <a:ext cx="4775979"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dirty="0">
                <a:solidFill>
                  <a:schemeClr val="dk1"/>
                </a:solidFill>
                <a:latin typeface="Roboto"/>
                <a:ea typeface="Roboto"/>
                <a:cs typeface="Roboto"/>
                <a:sym typeface="Roboto"/>
              </a:rPr>
              <a:t>IDEA PRIORITIZATION MATRIX</a:t>
            </a:r>
            <a:endParaRPr sz="2200" b="1" dirty="0">
              <a:solidFill>
                <a:schemeClr val="dk1"/>
              </a:solidFill>
              <a:latin typeface="Roboto"/>
              <a:ea typeface="Roboto"/>
              <a:cs typeface="Roboto"/>
              <a:sym typeface="Roboto"/>
            </a:endParaRPr>
          </a:p>
        </p:txBody>
      </p:sp>
      <p:sp>
        <p:nvSpPr>
          <p:cNvPr id="705" name="Google Shape;705;p61"/>
          <p:cNvSpPr/>
          <p:nvPr/>
        </p:nvSpPr>
        <p:spPr>
          <a:xfrm>
            <a:off x="307349" y="1403175"/>
            <a:ext cx="6016539" cy="2928000"/>
          </a:xfrm>
          <a:prstGeom prst="rect">
            <a:avLst/>
          </a:prstGeom>
          <a:noFill/>
          <a:ln>
            <a:noFill/>
          </a:ln>
        </p:spPr>
        <p:txBody>
          <a:bodyPr spcFirstLastPara="1" wrap="square" lIns="91425" tIns="91425" rIns="737975" bIns="91425" anchor="ctr" anchorCtr="0">
            <a:noAutofit/>
          </a:bodyPr>
          <a:lstStyle/>
          <a:p>
            <a:pPr lvl="0" algn="l" defTabSz="925513"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Knowing how to narrow and select ideas from an abundant list is an essential skill of any designer. The idea prioritization matrix  functions as a useful activity after a brainstorm to sort and prioritize ideas into four quadrants: quick wins, major projects, fill-ins and time wasters. The matrix is composed of a vertical axis assessing impact and a horizontal axis assessing feasibility with which you plot each idea.</a:t>
            </a:r>
            <a:endParaRPr sz="1100" dirty="0">
              <a:solidFill>
                <a:srgbClr val="181818"/>
              </a:solidFill>
              <a:latin typeface="Roboto"/>
              <a:ea typeface="Roboto"/>
              <a:cs typeface="Roboto"/>
              <a:sym typeface="Roboto"/>
            </a:endParaRPr>
          </a:p>
          <a:p>
            <a:pPr lvl="0" algn="l" rtl="0">
              <a:lnSpc>
                <a:spcPct val="115000"/>
              </a:lnSpc>
              <a:spcBef>
                <a:spcPts val="0"/>
              </a:spcBef>
              <a:spcAft>
                <a:spcPts val="0"/>
              </a:spcAft>
              <a:buClr>
                <a:schemeClr val="dk1"/>
              </a:buClr>
              <a:buSzPts val="1100"/>
              <a:buFont typeface="Arial"/>
              <a:buNone/>
            </a:pPr>
            <a:endParaRPr sz="1100" dirty="0">
              <a:solidFill>
                <a:srgbClr val="181818"/>
              </a:solidFill>
              <a:latin typeface="Roboto"/>
              <a:ea typeface="Roboto"/>
              <a:cs typeface="Roboto"/>
              <a:sym typeface="Roboto"/>
            </a:endParaRPr>
          </a:p>
          <a:p>
            <a:pPr lvl="0" algn="l" rtl="0">
              <a:lnSpc>
                <a:spcPct val="115000"/>
              </a:lnSpc>
              <a:spcBef>
                <a:spcPts val="0"/>
              </a:spcBef>
              <a:spcAft>
                <a:spcPts val="0"/>
              </a:spcAft>
              <a:buClr>
                <a:schemeClr val="dk1"/>
              </a:buClr>
              <a:buSzPts val="1100"/>
              <a:buFont typeface="Arial"/>
              <a:buNone/>
            </a:pPr>
            <a:r>
              <a:rPr lang="bn" sz="1100" b="1" i="1" dirty="0">
                <a:solidFill>
                  <a:srgbClr val="181818"/>
                </a:solidFill>
                <a:latin typeface="Roboto"/>
                <a:ea typeface="Roboto"/>
                <a:cs typeface="Roboto"/>
                <a:sym typeface="Roboto"/>
              </a:rPr>
              <a:t>Impact </a:t>
            </a:r>
            <a:endParaRPr sz="1100" b="1" i="1" dirty="0">
              <a:solidFill>
                <a:srgbClr val="181818"/>
              </a:solidFill>
              <a:latin typeface="Roboto"/>
              <a:ea typeface="Roboto"/>
              <a:cs typeface="Roboto"/>
              <a:sym typeface="Roboto"/>
            </a:endParaRPr>
          </a:p>
          <a:p>
            <a:pPr lvl="0" algn="l"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Relates to the benefits of the outcome and might include increased profits, sales volume, customer satisfaction, improved health outcomes, or any number of other measurements. </a:t>
            </a:r>
            <a:endParaRPr sz="1100" dirty="0">
              <a:solidFill>
                <a:srgbClr val="181818"/>
              </a:solidFill>
              <a:latin typeface="Roboto"/>
              <a:ea typeface="Roboto"/>
              <a:cs typeface="Roboto"/>
              <a:sym typeface="Roboto"/>
            </a:endParaRPr>
          </a:p>
          <a:p>
            <a:pPr lvl="0" algn="l" rtl="0">
              <a:lnSpc>
                <a:spcPct val="115000"/>
              </a:lnSpc>
              <a:spcBef>
                <a:spcPts val="0"/>
              </a:spcBef>
              <a:spcAft>
                <a:spcPts val="0"/>
              </a:spcAft>
              <a:buClr>
                <a:schemeClr val="dk1"/>
              </a:buClr>
              <a:buSzPts val="1100"/>
              <a:buFont typeface="Arial"/>
              <a:buNone/>
            </a:pPr>
            <a:endParaRPr sz="1100" dirty="0">
              <a:solidFill>
                <a:srgbClr val="181818"/>
              </a:solidFill>
              <a:latin typeface="Roboto"/>
              <a:ea typeface="Roboto"/>
              <a:cs typeface="Roboto"/>
              <a:sym typeface="Roboto"/>
            </a:endParaRPr>
          </a:p>
          <a:p>
            <a:pPr lvl="0" algn="l" rtl="0">
              <a:lnSpc>
                <a:spcPct val="115000"/>
              </a:lnSpc>
              <a:spcBef>
                <a:spcPts val="0"/>
              </a:spcBef>
              <a:spcAft>
                <a:spcPts val="0"/>
              </a:spcAft>
              <a:buClr>
                <a:schemeClr val="dk1"/>
              </a:buClr>
              <a:buSzPts val="1100"/>
              <a:buFont typeface="Arial"/>
              <a:buNone/>
            </a:pPr>
            <a:r>
              <a:rPr lang="bn" sz="1100" b="1" i="1" dirty="0">
                <a:solidFill>
                  <a:srgbClr val="181818"/>
                </a:solidFill>
                <a:latin typeface="Roboto"/>
                <a:ea typeface="Roboto"/>
                <a:cs typeface="Roboto"/>
                <a:sym typeface="Roboto"/>
              </a:rPr>
              <a:t>Feasibility </a:t>
            </a:r>
            <a:endParaRPr sz="1100" b="1" i="1" dirty="0">
              <a:solidFill>
                <a:srgbClr val="181818"/>
              </a:solidFill>
              <a:latin typeface="Roboto"/>
              <a:ea typeface="Roboto"/>
              <a:cs typeface="Roboto"/>
              <a:sym typeface="Roboto"/>
            </a:endParaRPr>
          </a:p>
          <a:p>
            <a:pPr lvl="0" algn="l"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What needs to be done to get those outcomes such as funding, equipment, staff, person hours, and more. </a:t>
            </a:r>
            <a:endParaRPr sz="1100" dirty="0">
              <a:solidFill>
                <a:srgbClr val="181818"/>
              </a:solidFill>
              <a:latin typeface="Roboto"/>
              <a:ea typeface="Roboto"/>
              <a:cs typeface="Roboto"/>
              <a:sym typeface="Roboto"/>
            </a:endParaRPr>
          </a:p>
          <a:p>
            <a:pPr lvl="0" algn="l"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 </a:t>
            </a:r>
            <a:endParaRPr sz="1100" dirty="0">
              <a:solidFill>
                <a:srgbClr val="181818"/>
              </a:solidFill>
              <a:latin typeface="Roboto"/>
              <a:ea typeface="Roboto"/>
              <a:cs typeface="Roboto"/>
              <a:sym typeface="Roboto"/>
            </a:endParaRPr>
          </a:p>
          <a:p>
            <a:pPr lvl="0" algn="l"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Completing the idea prioritization matrix will ensure that you make the most out of the ideas selected as they are likely to be the most high impact and feasible from your options. </a:t>
            </a:r>
            <a:endParaRPr sz="1100" dirty="0">
              <a:solidFill>
                <a:srgbClr val="181818"/>
              </a:solidFill>
              <a:latin typeface="Roboto"/>
              <a:ea typeface="Roboto"/>
              <a:cs typeface="Roboto"/>
              <a:sym typeface="Roboto"/>
            </a:endParaRPr>
          </a:p>
        </p:txBody>
      </p:sp>
      <p:sp>
        <p:nvSpPr>
          <p:cNvPr id="706" name="Google Shape;706;p61"/>
          <p:cNvSpPr/>
          <p:nvPr/>
        </p:nvSpPr>
        <p:spPr>
          <a:xfrm>
            <a:off x="307350" y="4814124"/>
            <a:ext cx="5115600" cy="962833"/>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dirty="0">
                <a:solidFill>
                  <a:srgbClr val="0C4E5A"/>
                </a:solidFill>
                <a:latin typeface="Roboto"/>
                <a:ea typeface="Roboto"/>
                <a:cs typeface="Roboto"/>
                <a:sym typeface="Roboto"/>
              </a:rPr>
              <a:t>OBJECTIVE</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1000"/>
              </a:spcAft>
              <a:buNone/>
            </a:pPr>
            <a:r>
              <a:rPr lang="bn" sz="1100" dirty="0">
                <a:solidFill>
                  <a:srgbClr val="181818"/>
                </a:solidFill>
                <a:latin typeface="Roboto"/>
                <a:ea typeface="Roboto"/>
                <a:cs typeface="Roboto"/>
                <a:sym typeface="Roboto"/>
              </a:rPr>
              <a:t>The Idea Prioritization Matrix is a practical and simple tool for selecting viable and effective ideas through a critical lens.</a:t>
            </a:r>
            <a:endParaRPr sz="1100" dirty="0">
              <a:solidFill>
                <a:srgbClr val="181818"/>
              </a:solidFill>
              <a:latin typeface="Roboto"/>
              <a:ea typeface="Roboto"/>
              <a:cs typeface="Roboto"/>
              <a:sym typeface="Roboto"/>
            </a:endParaRPr>
          </a:p>
        </p:txBody>
      </p:sp>
      <p:sp>
        <p:nvSpPr>
          <p:cNvPr id="707" name="Google Shape;707;p61"/>
          <p:cNvSpPr/>
          <p:nvPr/>
        </p:nvSpPr>
        <p:spPr>
          <a:xfrm>
            <a:off x="307350" y="5930052"/>
            <a:ext cx="5115600" cy="12078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dirty="0">
                <a:solidFill>
                  <a:srgbClr val="0C4E5A"/>
                </a:solidFill>
                <a:latin typeface="Roboto"/>
                <a:ea typeface="Roboto"/>
                <a:cs typeface="Roboto"/>
                <a:sym typeface="Roboto"/>
              </a:rPr>
              <a:t>WASH-HCD CONNECTION</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bn" sz="1100" dirty="0">
                <a:solidFill>
                  <a:srgbClr val="181818"/>
                </a:solidFill>
                <a:latin typeface="Roboto"/>
                <a:ea typeface="Roboto"/>
                <a:cs typeface="Roboto"/>
                <a:sym typeface="Roboto"/>
              </a:rPr>
              <a:t>With a range of possible products, services, campaigns and projects to pursue, it can be difficult to know which ones to select. The Idea Prioritization matrix provides a helpful way to sort and filter ideas for WASH professionals to maximize their impact and efforts.</a:t>
            </a:r>
            <a:endParaRPr sz="1100" dirty="0">
              <a:solidFill>
                <a:srgbClr val="181818"/>
              </a:solidFill>
              <a:latin typeface="Roboto"/>
              <a:ea typeface="Roboto"/>
              <a:cs typeface="Roboto"/>
              <a:sym typeface="Roboto"/>
            </a:endParaRPr>
          </a:p>
        </p:txBody>
      </p:sp>
      <p:sp>
        <p:nvSpPr>
          <p:cNvPr id="708" name="Google Shape;708;p61"/>
          <p:cNvSpPr/>
          <p:nvPr/>
        </p:nvSpPr>
        <p:spPr>
          <a:xfrm>
            <a:off x="5883525" y="1077825"/>
            <a:ext cx="44901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15  minutes</a:t>
            </a:r>
            <a:endParaRPr sz="1100">
              <a:solidFill>
                <a:srgbClr val="181818"/>
              </a:solidFill>
              <a:latin typeface="Roboto"/>
              <a:ea typeface="Roboto"/>
              <a:cs typeface="Roboto"/>
              <a:sym typeface="Roboto"/>
            </a:endParaRPr>
          </a:p>
        </p:txBody>
      </p:sp>
      <p:sp>
        <p:nvSpPr>
          <p:cNvPr id="709" name="Google Shape;709;p61"/>
          <p:cNvSpPr/>
          <p:nvPr/>
        </p:nvSpPr>
        <p:spPr>
          <a:xfrm>
            <a:off x="5883525" y="1916024"/>
            <a:ext cx="4490100" cy="9648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WHITEBOARD OR POSTER PAPER</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PENS OR PENCILS</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STICKY NOTES</a:t>
            </a:r>
            <a:endParaRPr sz="1100">
              <a:solidFill>
                <a:schemeClr val="dk2"/>
              </a:solidFill>
              <a:latin typeface="Roboto"/>
              <a:ea typeface="Roboto"/>
              <a:cs typeface="Roboto"/>
              <a:sym typeface="Roboto"/>
            </a:endParaRPr>
          </a:p>
        </p:txBody>
      </p:sp>
      <p:sp>
        <p:nvSpPr>
          <p:cNvPr id="710" name="Google Shape;710;p61"/>
          <p:cNvSpPr txBox="1"/>
          <p:nvPr/>
        </p:nvSpPr>
        <p:spPr>
          <a:xfrm>
            <a:off x="5758850" y="2958249"/>
            <a:ext cx="4614900" cy="2305959"/>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dirty="0">
                <a:solidFill>
                  <a:srgbClr val="0C4E5A"/>
                </a:solidFill>
                <a:latin typeface="Roboto"/>
                <a:ea typeface="Roboto"/>
                <a:cs typeface="Roboto"/>
                <a:sym typeface="Roboto"/>
              </a:rPr>
              <a:t>STEPS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chemeClr val="dk1"/>
              </a:buClr>
              <a:buSzPts val="1100"/>
              <a:buFont typeface="Inter"/>
              <a:buAutoNum type="arabicPeriod"/>
            </a:pPr>
            <a:r>
              <a:rPr lang="bn" sz="1100" b="1" dirty="0">
                <a:solidFill>
                  <a:schemeClr val="dk1"/>
                </a:solidFill>
                <a:latin typeface="Inter"/>
                <a:ea typeface="Inter"/>
                <a:cs typeface="Inter"/>
                <a:sym typeface="Inter"/>
              </a:rPr>
              <a:t>Prepare. </a:t>
            </a:r>
            <a:r>
              <a:rPr lang="bn" sz="1100" dirty="0">
                <a:solidFill>
                  <a:schemeClr val="dk1"/>
                </a:solidFill>
                <a:latin typeface="Inter"/>
                <a:ea typeface="Inter"/>
                <a:cs typeface="Inter"/>
                <a:sym typeface="Inter"/>
              </a:rPr>
              <a:t>Create a large prioritization matrix on a whiteboard or poster paper. </a:t>
            </a:r>
            <a:endParaRPr sz="1100" dirty="0">
              <a:solidFill>
                <a:schemeClr val="dk1"/>
              </a:solidFill>
              <a:latin typeface="Inter"/>
              <a:ea typeface="Inter"/>
              <a:cs typeface="Inter"/>
              <a:sym typeface="Inter"/>
            </a:endParaRPr>
          </a:p>
          <a:p>
            <a:pPr marL="330200" lvl="0" indent="-171450" algn="l" rtl="0">
              <a:lnSpc>
                <a:spcPct val="115000"/>
              </a:lnSpc>
              <a:spcBef>
                <a:spcPts val="0"/>
              </a:spcBef>
              <a:spcAft>
                <a:spcPts val="0"/>
              </a:spcAft>
              <a:buClr>
                <a:schemeClr val="dk1"/>
              </a:buClr>
              <a:buSzPts val="1100"/>
              <a:buFont typeface="Arial" panose="020B0604020202020204" pitchFamily="34" charset="0"/>
              <a:buChar char="•"/>
            </a:pPr>
            <a:r>
              <a:rPr lang="bn" sz="1100" dirty="0">
                <a:solidFill>
                  <a:schemeClr val="dk1"/>
                </a:solidFill>
                <a:latin typeface="Inter"/>
                <a:ea typeface="Inter"/>
                <a:cs typeface="Inter"/>
                <a:sym typeface="Inter"/>
              </a:rPr>
              <a:t>Vertical axis = impact (from no impact at the bottom, to the maximum impact at the top) </a:t>
            </a:r>
            <a:endParaRPr sz="1100" dirty="0">
              <a:solidFill>
                <a:schemeClr val="dk1"/>
              </a:solidFill>
              <a:latin typeface="Inter"/>
              <a:ea typeface="Inter"/>
              <a:cs typeface="Inter"/>
              <a:sym typeface="Inter"/>
            </a:endParaRPr>
          </a:p>
          <a:p>
            <a:pPr marL="330200" lvl="0" indent="-171450" algn="l" rtl="0">
              <a:lnSpc>
                <a:spcPct val="115000"/>
              </a:lnSpc>
              <a:spcBef>
                <a:spcPts val="0"/>
              </a:spcBef>
              <a:spcAft>
                <a:spcPts val="0"/>
              </a:spcAft>
              <a:buClr>
                <a:schemeClr val="dk1"/>
              </a:buClr>
              <a:buSzPts val="1100"/>
              <a:buFont typeface="Arial" panose="020B0604020202020204" pitchFamily="34" charset="0"/>
              <a:buChar char="•"/>
            </a:pPr>
            <a:r>
              <a:rPr lang="bn" sz="1100" dirty="0">
                <a:solidFill>
                  <a:schemeClr val="dk1"/>
                </a:solidFill>
                <a:latin typeface="Inter"/>
                <a:ea typeface="Inter"/>
                <a:cs typeface="Inter"/>
                <a:sym typeface="Inter"/>
              </a:rPr>
              <a:t>Horizontal axis = feasibility (from easy/feasible on the left to infeasible/extremely difficult on the right) </a:t>
            </a:r>
            <a:endParaRPr sz="1100" dirty="0">
              <a:solidFill>
                <a:schemeClr val="dk1"/>
              </a:solidFill>
              <a:latin typeface="Inter"/>
              <a:ea typeface="Inter"/>
              <a:cs typeface="Inter"/>
              <a:sym typeface="Inter"/>
            </a:endParaRPr>
          </a:p>
          <a:p>
            <a:pPr marL="0" lvl="0" indent="0" algn="l" rtl="0">
              <a:lnSpc>
                <a:spcPct val="115000"/>
              </a:lnSpc>
              <a:spcBef>
                <a:spcPts val="0"/>
              </a:spcBef>
              <a:spcAft>
                <a:spcPts val="0"/>
              </a:spcAft>
              <a:buNone/>
            </a:pPr>
            <a:endParaRPr sz="1100" dirty="0">
              <a:solidFill>
                <a:schemeClr val="dk1"/>
              </a:solidFill>
              <a:latin typeface="Inter"/>
              <a:ea typeface="Inter"/>
              <a:cs typeface="Inter"/>
              <a:sym typeface="Inter"/>
            </a:endParaRPr>
          </a:p>
          <a:p>
            <a:pPr marL="457200" lvl="0" indent="0" algn="l" rtl="0">
              <a:lnSpc>
                <a:spcPct val="115000"/>
              </a:lnSpc>
              <a:spcBef>
                <a:spcPts val="0"/>
              </a:spcBef>
              <a:spcAft>
                <a:spcPts val="0"/>
              </a:spcAft>
              <a:buNone/>
            </a:pPr>
            <a:r>
              <a:rPr lang="bn" sz="1100" dirty="0">
                <a:solidFill>
                  <a:schemeClr val="dk1"/>
                </a:solidFill>
                <a:latin typeface="Inter"/>
                <a:ea typeface="Inter"/>
                <a:cs typeface="Inter"/>
                <a:sym typeface="Inter"/>
              </a:rPr>
              <a:t>Compile the ideas generated from the brainstorm session and the How Might We activity. </a:t>
            </a:r>
            <a:r>
              <a:rPr lang="bn" sz="1100" dirty="0">
                <a:solidFill>
                  <a:srgbClr val="181818"/>
                </a:solidFill>
                <a:latin typeface="Roboto"/>
                <a:ea typeface="Roboto"/>
                <a:cs typeface="Roboto"/>
                <a:sym typeface="Roboto"/>
              </a:rPr>
              <a:t> </a:t>
            </a: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endParaRPr sz="1100" dirty="0">
              <a:solidFill>
                <a:srgbClr val="181818"/>
              </a:solidFill>
              <a:latin typeface="Roboto"/>
              <a:ea typeface="Roboto"/>
              <a:cs typeface="Roboto"/>
              <a:sym typeface="Roboto"/>
            </a:endParaRPr>
          </a:p>
          <a:p>
            <a:pPr marL="457200" lvl="0" indent="0" algn="r" rtl="0">
              <a:lnSpc>
                <a:spcPct val="115000"/>
              </a:lnSpc>
              <a:spcBef>
                <a:spcPts val="1000"/>
              </a:spcBef>
              <a:spcAft>
                <a:spcPts val="1000"/>
              </a:spcAft>
              <a:buNone/>
            </a:pPr>
            <a:r>
              <a:rPr lang="bn" sz="1100" dirty="0">
                <a:solidFill>
                  <a:srgbClr val="181818"/>
                </a:solidFill>
                <a:latin typeface="Roboto"/>
                <a:ea typeface="Roboto"/>
                <a:cs typeface="Roboto"/>
                <a:sym typeface="Roboto"/>
              </a:rPr>
              <a:t>Continue in next page</a:t>
            </a:r>
            <a:endParaRPr sz="1100" dirty="0">
              <a:solidFill>
                <a:srgbClr val="181818"/>
              </a:solidFill>
              <a:latin typeface="Roboto"/>
              <a:ea typeface="Roboto"/>
              <a:cs typeface="Roboto"/>
              <a:sym typeface="Roboto"/>
            </a:endParaRPr>
          </a:p>
        </p:txBody>
      </p:sp>
      <p:pic>
        <p:nvPicPr>
          <p:cNvPr id="711" name="Google Shape;711;p61"/>
          <p:cNvPicPr preferRelativeResize="0"/>
          <p:nvPr/>
        </p:nvPicPr>
        <p:blipFill rotWithShape="1">
          <a:blip r:embed="rId3">
            <a:alphaModFix/>
          </a:blip>
          <a:srcRect l="2856" r="2856"/>
          <a:stretch/>
        </p:blipFill>
        <p:spPr>
          <a:xfrm rot="-3916238">
            <a:off x="119105" y="207950"/>
            <a:ext cx="832321" cy="693600"/>
          </a:xfrm>
          <a:prstGeom prst="rect">
            <a:avLst/>
          </a:prstGeom>
          <a:noFill/>
          <a:ln>
            <a:noFill/>
          </a:ln>
        </p:spPr>
      </p:pic>
      <p:pic>
        <p:nvPicPr>
          <p:cNvPr id="712" name="Google Shape;712;p61"/>
          <p:cNvPicPr preferRelativeResize="0"/>
          <p:nvPr/>
        </p:nvPicPr>
        <p:blipFill>
          <a:blip r:embed="rId4">
            <a:alphaModFix/>
          </a:blip>
          <a:stretch>
            <a:fillRect/>
          </a:stretch>
        </p:blipFill>
        <p:spPr>
          <a:xfrm flipH="1">
            <a:off x="5009400" y="4787577"/>
            <a:ext cx="1067876" cy="2707123"/>
          </a:xfrm>
          <a:prstGeom prst="rect">
            <a:avLst/>
          </a:prstGeom>
          <a:noFill/>
          <a:ln>
            <a:noFill/>
          </a:ln>
        </p:spPr>
      </p:pic>
      <p:pic>
        <p:nvPicPr>
          <p:cNvPr id="713" name="Google Shape;713;p61"/>
          <p:cNvPicPr preferRelativeResize="0"/>
          <p:nvPr/>
        </p:nvPicPr>
        <p:blipFill>
          <a:blip r:embed="rId5">
            <a:alphaModFix/>
          </a:blip>
          <a:stretch>
            <a:fillRect/>
          </a:stretch>
        </p:blipFill>
        <p:spPr>
          <a:xfrm>
            <a:off x="5865348" y="6884398"/>
            <a:ext cx="523186" cy="523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2"/>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719" name="Google Shape;719;p62"/>
          <p:cNvSpPr txBox="1"/>
          <p:nvPr/>
        </p:nvSpPr>
        <p:spPr>
          <a:xfrm>
            <a:off x="753150" y="554625"/>
            <a:ext cx="4810162"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dirty="0">
                <a:solidFill>
                  <a:schemeClr val="dk1"/>
                </a:solidFill>
                <a:latin typeface="Roboto"/>
                <a:ea typeface="Roboto"/>
                <a:cs typeface="Roboto"/>
                <a:sym typeface="Roboto"/>
              </a:rPr>
              <a:t>IDEA PRIORITIZATION MATRIX</a:t>
            </a:r>
            <a:endParaRPr sz="2200" b="1" dirty="0">
              <a:solidFill>
                <a:schemeClr val="dk1"/>
              </a:solidFill>
              <a:latin typeface="Roboto"/>
              <a:ea typeface="Roboto"/>
              <a:cs typeface="Roboto"/>
              <a:sym typeface="Roboto"/>
            </a:endParaRPr>
          </a:p>
        </p:txBody>
      </p:sp>
      <p:sp>
        <p:nvSpPr>
          <p:cNvPr id="720" name="Google Shape;720;p62"/>
          <p:cNvSpPr txBox="1"/>
          <p:nvPr/>
        </p:nvSpPr>
        <p:spPr>
          <a:xfrm>
            <a:off x="357225" y="1077825"/>
            <a:ext cx="4614900" cy="6219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dirty="0">
                <a:solidFill>
                  <a:srgbClr val="0C4E5A"/>
                </a:solidFill>
                <a:latin typeface="Roboto"/>
                <a:ea typeface="Roboto"/>
                <a:cs typeface="Roboto"/>
                <a:sym typeface="Roboto"/>
              </a:rPr>
              <a:t>STEPS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chemeClr val="dk1"/>
              </a:buClr>
              <a:buSzPts val="1100"/>
              <a:buFont typeface="Roboto"/>
              <a:buAutoNum type="arabicPeriod" startAt="2"/>
            </a:pPr>
            <a:r>
              <a:rPr lang="bn" sz="1100" b="1" dirty="0">
                <a:solidFill>
                  <a:schemeClr val="dk1"/>
                </a:solidFill>
                <a:latin typeface="Roboto"/>
                <a:ea typeface="Roboto"/>
                <a:cs typeface="Roboto"/>
                <a:sym typeface="Roboto"/>
              </a:rPr>
              <a:t> Sort ideas into the appropriate quadrant of the matrix. </a:t>
            </a:r>
            <a:r>
              <a:rPr lang="bn" sz="1100" dirty="0">
                <a:solidFill>
                  <a:schemeClr val="dk1"/>
                </a:solidFill>
                <a:latin typeface="Roboto"/>
                <a:ea typeface="Roboto"/>
                <a:cs typeface="Roboto"/>
                <a:sym typeface="Roboto"/>
              </a:rPr>
              <a:t>First, score ideas based on their impact with 0 for no impact and 10 for maximum impact. Think about the following questions:</a:t>
            </a:r>
            <a:endParaRPr sz="1100"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bn" sz="1100" dirty="0">
                <a:solidFill>
                  <a:schemeClr val="dk1"/>
                </a:solidFill>
                <a:latin typeface="Roboto"/>
                <a:ea typeface="Roboto"/>
                <a:cs typeface="Roboto"/>
                <a:sym typeface="Roboto"/>
              </a:rPr>
              <a:t>What effect will this have?</a:t>
            </a:r>
            <a:endParaRPr sz="1100"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bn" sz="1100" dirty="0">
                <a:solidFill>
                  <a:schemeClr val="dk1"/>
                </a:solidFill>
                <a:latin typeface="Roboto"/>
                <a:ea typeface="Roboto"/>
                <a:cs typeface="Roboto"/>
                <a:sym typeface="Roboto"/>
              </a:rPr>
              <a:t>Is it the intended impact we want right now?</a:t>
            </a:r>
            <a:endParaRPr sz="1100"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bn" sz="1100" dirty="0">
                <a:solidFill>
                  <a:schemeClr val="dk1"/>
                </a:solidFill>
                <a:latin typeface="Roboto"/>
                <a:ea typeface="Roboto"/>
                <a:cs typeface="Roboto"/>
                <a:sym typeface="Roboto"/>
              </a:rPr>
              <a:t>Will the impact be necessary for the future?</a:t>
            </a:r>
            <a:endParaRPr sz="11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dirty="0">
                <a:solidFill>
                  <a:schemeClr val="dk1"/>
                </a:solidFill>
                <a:latin typeface="Roboto"/>
                <a:ea typeface="Roboto"/>
                <a:cs typeface="Roboto"/>
                <a:sym typeface="Roboto"/>
              </a:rPr>
              <a:t>Second, score ideas based on feasibility effort with 0 for least feasible to 10 for most feasible. Consider the following questions to help you decide:</a:t>
            </a:r>
            <a:endParaRPr sz="1100"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bn" sz="1100" dirty="0">
                <a:solidFill>
                  <a:schemeClr val="dk1"/>
                </a:solidFill>
                <a:latin typeface="Roboto"/>
                <a:ea typeface="Roboto"/>
                <a:cs typeface="Roboto"/>
                <a:sym typeface="Roboto"/>
              </a:rPr>
              <a:t>What will it take to implement this idea?</a:t>
            </a:r>
            <a:endParaRPr sz="1100"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bn" sz="1100" dirty="0">
                <a:solidFill>
                  <a:schemeClr val="dk1"/>
                </a:solidFill>
                <a:latin typeface="Roboto"/>
                <a:ea typeface="Roboto"/>
                <a:cs typeface="Roboto"/>
                <a:sym typeface="Roboto"/>
              </a:rPr>
              <a:t>What is the capacity of our team for this right now?</a:t>
            </a:r>
            <a:endParaRPr sz="1100"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bn" sz="1100" dirty="0">
                <a:solidFill>
                  <a:schemeClr val="dk1"/>
                </a:solidFill>
                <a:latin typeface="Roboto"/>
                <a:ea typeface="Roboto"/>
                <a:cs typeface="Roboto"/>
                <a:sym typeface="Roboto"/>
              </a:rPr>
              <a:t>What is the cost of this idea? </a:t>
            </a:r>
            <a:endParaRPr sz="1100"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bn" sz="1100" dirty="0">
                <a:solidFill>
                  <a:schemeClr val="dk1"/>
                </a:solidFill>
                <a:latin typeface="Roboto"/>
                <a:ea typeface="Roboto"/>
                <a:cs typeface="Roboto"/>
                <a:sym typeface="Roboto"/>
              </a:rPr>
              <a:t>Does this idea currently exist?</a:t>
            </a:r>
            <a:br>
              <a:rPr lang="bn" sz="1100" dirty="0">
                <a:solidFill>
                  <a:schemeClr val="dk1"/>
                </a:solidFill>
                <a:latin typeface="Roboto"/>
                <a:ea typeface="Roboto"/>
                <a:cs typeface="Roboto"/>
                <a:sym typeface="Roboto"/>
              </a:rPr>
            </a:br>
            <a:endParaRPr sz="11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100"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AutoNum type="arabicPeriod" startAt="3"/>
            </a:pPr>
            <a:r>
              <a:rPr lang="bn" sz="1100" b="1" dirty="0">
                <a:solidFill>
                  <a:schemeClr val="dk1"/>
                </a:solidFill>
                <a:latin typeface="Roboto"/>
                <a:ea typeface="Roboto"/>
                <a:cs typeface="Roboto"/>
                <a:sym typeface="Roboto"/>
              </a:rPr>
              <a:t>Review and select the ideas. </a:t>
            </a:r>
            <a:r>
              <a:rPr lang="bn" sz="1100" dirty="0">
                <a:solidFill>
                  <a:schemeClr val="dk1"/>
                </a:solidFill>
                <a:latin typeface="Roboto"/>
                <a:ea typeface="Roboto"/>
                <a:cs typeface="Roboto"/>
                <a:sym typeface="Roboto"/>
              </a:rPr>
              <a:t>When selecting ideas to develop, focus on the upper left quadrant. These ideas are your “quick win” solutions that are high in feasibility and have high impact. Invest in these ideas as they are relevant, effective, and maximize the efforts of your team. </a:t>
            </a:r>
            <a:br>
              <a:rPr lang="bn" sz="1100" dirty="0">
                <a:solidFill>
                  <a:schemeClr val="dk1"/>
                </a:solidFill>
                <a:latin typeface="Roboto"/>
                <a:ea typeface="Roboto"/>
                <a:cs typeface="Roboto"/>
                <a:sym typeface="Roboto"/>
              </a:rPr>
            </a:br>
            <a:endParaRPr sz="1100"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AutoNum type="alphaUcPeriod"/>
            </a:pPr>
            <a:r>
              <a:rPr lang="bn" sz="1100" dirty="0">
                <a:solidFill>
                  <a:schemeClr val="dk1"/>
                </a:solidFill>
                <a:latin typeface="Roboto"/>
                <a:ea typeface="Roboto"/>
                <a:cs typeface="Roboto"/>
                <a:sym typeface="Roboto"/>
              </a:rPr>
              <a:t>Review the upper right quadrant as well - the “major projects” section. Although these ideas require more effort to implement, they still might still possess value at the present moment or in the future. Assess if they are worth pursuing now or later, and if they are worth the time and cost to execute</a:t>
            </a:r>
            <a:endParaRPr sz="1100" dirty="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1100" dirty="0">
              <a:solidFill>
                <a:srgbClr val="181818"/>
              </a:solidFill>
              <a:latin typeface="Roboto"/>
              <a:ea typeface="Roboto"/>
              <a:cs typeface="Roboto"/>
              <a:sym typeface="Roboto"/>
            </a:endParaRPr>
          </a:p>
          <a:p>
            <a:pPr marL="457200" lvl="0" indent="0" algn="r" rtl="0">
              <a:lnSpc>
                <a:spcPct val="115000"/>
              </a:lnSpc>
              <a:spcBef>
                <a:spcPts val="1000"/>
              </a:spcBef>
              <a:spcAft>
                <a:spcPts val="1000"/>
              </a:spcAft>
              <a:buNone/>
            </a:pPr>
            <a:endParaRPr sz="1100" dirty="0">
              <a:solidFill>
                <a:srgbClr val="181818"/>
              </a:solidFill>
              <a:latin typeface="Roboto"/>
              <a:ea typeface="Roboto"/>
              <a:cs typeface="Roboto"/>
              <a:sym typeface="Roboto"/>
            </a:endParaRPr>
          </a:p>
        </p:txBody>
      </p:sp>
      <p:sp>
        <p:nvSpPr>
          <p:cNvPr id="721" name="Google Shape;721;p62"/>
          <p:cNvSpPr txBox="1"/>
          <p:nvPr/>
        </p:nvSpPr>
        <p:spPr>
          <a:xfrm>
            <a:off x="5694300" y="1077825"/>
            <a:ext cx="4614900" cy="2345859"/>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Roboto"/>
              <a:buAutoNum type="alphaUcPeriod" startAt="2"/>
            </a:pPr>
            <a:r>
              <a:rPr lang="bn" sz="1100" dirty="0">
                <a:solidFill>
                  <a:schemeClr val="dk1"/>
                </a:solidFill>
                <a:latin typeface="Roboto"/>
                <a:ea typeface="Roboto"/>
                <a:cs typeface="Roboto"/>
                <a:sym typeface="Roboto"/>
              </a:rPr>
              <a:t>Worry less about the bottom right quadrant, which are the “fill-ins”. These types of ideas can be delegated or dropped, depending on the capacity of your team, because they do not produce remarkable impact. </a:t>
            </a:r>
            <a:endParaRPr sz="1100" dirty="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AutoNum type="alphaUcPeriod" startAt="2"/>
            </a:pPr>
            <a:r>
              <a:rPr lang="bn" sz="1100" dirty="0">
                <a:solidFill>
                  <a:schemeClr val="dk1"/>
                </a:solidFill>
                <a:latin typeface="Roboto"/>
                <a:ea typeface="Roboto"/>
                <a:cs typeface="Roboto"/>
                <a:sym typeface="Roboto"/>
              </a:rPr>
              <a:t>Avoid pursuing ideas in the bottom right quadrant as they are time consuming and produce relatively little impact.</a:t>
            </a:r>
            <a:endParaRPr sz="11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100" dirty="0">
              <a:solidFill>
                <a:schemeClr val="dk1"/>
              </a:solidFill>
              <a:latin typeface="Roboto"/>
              <a:ea typeface="Roboto"/>
              <a:cs typeface="Roboto"/>
              <a:sym typeface="Roboto"/>
            </a:endParaRPr>
          </a:p>
          <a:p>
            <a:pPr marL="457200" lvl="0" indent="-298450" algn="l" rtl="0">
              <a:spcBef>
                <a:spcPts val="0"/>
              </a:spcBef>
              <a:spcAft>
                <a:spcPts val="0"/>
              </a:spcAft>
              <a:buClr>
                <a:schemeClr val="dk1"/>
              </a:buClr>
              <a:buSzPts val="1100"/>
              <a:buFont typeface="Roboto"/>
              <a:buAutoNum type="arabicPeriod" startAt="4"/>
            </a:pPr>
            <a:r>
              <a:rPr lang="bn" sz="1100" b="1" dirty="0">
                <a:solidFill>
                  <a:srgbClr val="221E1F"/>
                </a:solidFill>
                <a:latin typeface="Inter"/>
                <a:ea typeface="Inter"/>
                <a:cs typeface="Inter"/>
                <a:sym typeface="Inter"/>
              </a:rPr>
              <a:t>Consider how to evolve quick win ideas. </a:t>
            </a:r>
            <a:r>
              <a:rPr lang="bn" sz="1100" dirty="0">
                <a:solidFill>
                  <a:srgbClr val="221E1F"/>
                </a:solidFill>
                <a:latin typeface="Inter"/>
                <a:ea typeface="Inter"/>
                <a:cs typeface="Inter"/>
                <a:sym typeface="Inter"/>
              </a:rPr>
              <a:t>After filtering the list of ideas, develop the ones from the upper right quadrant. How might you move forward with this idea? </a:t>
            </a:r>
            <a:endParaRPr sz="1100" dirty="0">
              <a:solidFill>
                <a:schemeClr val="dk1"/>
              </a:solidFill>
              <a:latin typeface="Roboto"/>
              <a:ea typeface="Roboto"/>
              <a:cs typeface="Roboto"/>
              <a:sym typeface="Roboto"/>
            </a:endParaRPr>
          </a:p>
          <a:p>
            <a:pPr marL="457200" lvl="0" indent="0" algn="l" rtl="0">
              <a:lnSpc>
                <a:spcPct val="115000"/>
              </a:lnSpc>
              <a:spcBef>
                <a:spcPts val="1000"/>
              </a:spcBef>
              <a:spcAft>
                <a:spcPts val="0"/>
              </a:spcAft>
              <a:buClr>
                <a:schemeClr val="dk1"/>
              </a:buClr>
              <a:buSzPts val="1100"/>
              <a:buFont typeface="Arial"/>
              <a:buNone/>
            </a:pPr>
            <a:endParaRPr sz="1100" dirty="0">
              <a:solidFill>
                <a:srgbClr val="181818"/>
              </a:solidFill>
              <a:latin typeface="Roboto"/>
              <a:ea typeface="Roboto"/>
              <a:cs typeface="Roboto"/>
              <a:sym typeface="Roboto"/>
            </a:endParaRPr>
          </a:p>
          <a:p>
            <a:pPr marL="457200" lvl="0" indent="0" algn="r" rtl="0">
              <a:lnSpc>
                <a:spcPct val="115000"/>
              </a:lnSpc>
              <a:spcBef>
                <a:spcPts val="1000"/>
              </a:spcBef>
              <a:spcAft>
                <a:spcPts val="1000"/>
              </a:spcAft>
              <a:buNone/>
            </a:pPr>
            <a:endParaRPr sz="1100" b="1" dirty="0">
              <a:solidFill>
                <a:srgbClr val="0C4E5A"/>
              </a:solidFill>
              <a:latin typeface="Roboto"/>
              <a:ea typeface="Roboto"/>
              <a:cs typeface="Roboto"/>
              <a:sym typeface="Roboto"/>
            </a:endParaRPr>
          </a:p>
        </p:txBody>
      </p:sp>
      <p:pic>
        <p:nvPicPr>
          <p:cNvPr id="722" name="Google Shape;722;p62"/>
          <p:cNvPicPr preferRelativeResize="0"/>
          <p:nvPr/>
        </p:nvPicPr>
        <p:blipFill rotWithShape="1">
          <a:blip r:embed="rId3">
            <a:alphaModFix/>
          </a:blip>
          <a:srcRect l="2856" r="2856"/>
          <a:stretch/>
        </p:blipFill>
        <p:spPr>
          <a:xfrm rot="-3916238">
            <a:off x="119105" y="207950"/>
            <a:ext cx="832321" cy="693600"/>
          </a:xfrm>
          <a:prstGeom prst="rect">
            <a:avLst/>
          </a:prstGeom>
          <a:noFill/>
          <a:ln>
            <a:noFill/>
          </a:ln>
        </p:spPr>
      </p:pic>
      <p:pic>
        <p:nvPicPr>
          <p:cNvPr id="723" name="Google Shape;723;p62"/>
          <p:cNvPicPr preferRelativeResize="0"/>
          <p:nvPr/>
        </p:nvPicPr>
        <p:blipFill>
          <a:blip r:embed="rId4">
            <a:alphaModFix/>
          </a:blip>
          <a:stretch>
            <a:fillRect/>
          </a:stretch>
        </p:blipFill>
        <p:spPr>
          <a:xfrm flipH="1">
            <a:off x="4891850" y="4700477"/>
            <a:ext cx="1067876" cy="2707123"/>
          </a:xfrm>
          <a:prstGeom prst="rect">
            <a:avLst/>
          </a:prstGeom>
          <a:noFill/>
          <a:ln>
            <a:noFill/>
          </a:ln>
        </p:spPr>
      </p:pic>
      <p:pic>
        <p:nvPicPr>
          <p:cNvPr id="724" name="Google Shape;724;p62"/>
          <p:cNvPicPr preferRelativeResize="0"/>
          <p:nvPr/>
        </p:nvPicPr>
        <p:blipFill>
          <a:blip r:embed="rId5">
            <a:alphaModFix/>
          </a:blip>
          <a:stretch>
            <a:fillRect/>
          </a:stretch>
        </p:blipFill>
        <p:spPr>
          <a:xfrm>
            <a:off x="5941548" y="6731998"/>
            <a:ext cx="523186" cy="523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3"/>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730" name="Google Shape;730;p63" descr="A matrix with the horizontal axis labeled as effort and the vertical axis labeled as impact. Each access is also labeled 0 to 10. The matrix is divided into four squares. The top left square is titled quick wins. The top right square is titled major projects. The bottom left square is titled fill-ins. And the bottom right square is titled avoid pursuing."/>
          <p:cNvSpPr txBox="1"/>
          <p:nvPr/>
        </p:nvSpPr>
        <p:spPr>
          <a:xfrm>
            <a:off x="753150" y="554625"/>
            <a:ext cx="6043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dirty="0">
                <a:solidFill>
                  <a:schemeClr val="dk1"/>
                </a:solidFill>
                <a:latin typeface="Roboto"/>
                <a:ea typeface="Roboto"/>
                <a:cs typeface="Roboto"/>
                <a:sym typeface="Roboto"/>
              </a:rPr>
              <a:t>IDEA PRIORITIZATION MATRIX - TEMPLATE</a:t>
            </a:r>
            <a:endParaRPr sz="2200" b="1" dirty="0">
              <a:solidFill>
                <a:schemeClr val="dk1"/>
              </a:solidFill>
              <a:latin typeface="Roboto"/>
              <a:ea typeface="Roboto"/>
              <a:cs typeface="Roboto"/>
              <a:sym typeface="Roboto"/>
            </a:endParaRPr>
          </a:p>
        </p:txBody>
      </p:sp>
      <p:sp>
        <p:nvSpPr>
          <p:cNvPr id="731" name="Google Shape;731;p63" descr="The axis stretches from the bottom to the top of the page and is labeled with a 0 at the bottom, and a 10 at the top." title="Vertical Axis"/>
          <p:cNvSpPr txBox="1"/>
          <p:nvPr/>
        </p:nvSpPr>
        <p:spPr>
          <a:xfrm>
            <a:off x="938050" y="3621700"/>
            <a:ext cx="103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Slab Black"/>
                <a:ea typeface="Roboto Slab Black"/>
                <a:cs typeface="Roboto Slab Black"/>
                <a:sym typeface="Roboto Slab Black"/>
              </a:rPr>
              <a:t>IMPACT</a:t>
            </a:r>
            <a:endParaRPr>
              <a:latin typeface="Roboto Slab Black"/>
              <a:ea typeface="Roboto Slab Black"/>
              <a:cs typeface="Roboto Slab Black"/>
              <a:sym typeface="Roboto Slab Black"/>
            </a:endParaRPr>
          </a:p>
        </p:txBody>
      </p:sp>
      <p:sp>
        <p:nvSpPr>
          <p:cNvPr id="732" name="Google Shape;732;p63"/>
          <p:cNvSpPr txBox="1"/>
          <p:nvPr/>
        </p:nvSpPr>
        <p:spPr>
          <a:xfrm>
            <a:off x="1977250" y="6135200"/>
            <a:ext cx="45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Slab Black"/>
                <a:ea typeface="Roboto Slab Black"/>
                <a:cs typeface="Roboto Slab Black"/>
                <a:sym typeface="Roboto Slab Black"/>
              </a:rPr>
              <a:t>0</a:t>
            </a:r>
            <a:endParaRPr>
              <a:latin typeface="Roboto Slab Black"/>
              <a:ea typeface="Roboto Slab Black"/>
              <a:cs typeface="Roboto Slab Black"/>
              <a:sym typeface="Roboto Slab Black"/>
            </a:endParaRPr>
          </a:p>
        </p:txBody>
      </p:sp>
      <p:sp>
        <p:nvSpPr>
          <p:cNvPr id="733" name="Google Shape;733;p63"/>
          <p:cNvSpPr txBox="1"/>
          <p:nvPr/>
        </p:nvSpPr>
        <p:spPr>
          <a:xfrm>
            <a:off x="1905300" y="1834100"/>
            <a:ext cx="45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Slab Black"/>
                <a:ea typeface="Roboto Slab Black"/>
                <a:cs typeface="Roboto Slab Black"/>
                <a:sym typeface="Roboto Slab Black"/>
              </a:rPr>
              <a:t>10</a:t>
            </a:r>
            <a:endParaRPr>
              <a:latin typeface="Roboto Slab Black"/>
              <a:ea typeface="Roboto Slab Black"/>
              <a:cs typeface="Roboto Slab Black"/>
              <a:sym typeface="Roboto Slab Black"/>
            </a:endParaRPr>
          </a:p>
        </p:txBody>
      </p:sp>
      <p:sp>
        <p:nvSpPr>
          <p:cNvPr id="734" name="Google Shape;734;p63" descr="The horizontal axis begins at the bottom of the vertical axis and moves from the left side of the page to the right side of the page. It is labeled with a 0 on the left and a 10 on the right." title="Horizontal Axis"/>
          <p:cNvSpPr txBox="1"/>
          <p:nvPr/>
        </p:nvSpPr>
        <p:spPr>
          <a:xfrm>
            <a:off x="4929250" y="6852275"/>
            <a:ext cx="103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Slab Black"/>
                <a:ea typeface="Roboto Slab Black"/>
                <a:cs typeface="Roboto Slab Black"/>
                <a:sym typeface="Roboto Slab Black"/>
              </a:rPr>
              <a:t>EFFORT</a:t>
            </a:r>
            <a:endParaRPr>
              <a:latin typeface="Roboto Slab Black"/>
              <a:ea typeface="Roboto Slab Black"/>
              <a:cs typeface="Roboto Slab Black"/>
              <a:sym typeface="Roboto Slab Black"/>
            </a:endParaRPr>
          </a:p>
        </p:txBody>
      </p:sp>
      <p:sp>
        <p:nvSpPr>
          <p:cNvPr id="735" name="Google Shape;735;p63"/>
          <p:cNvSpPr txBox="1"/>
          <p:nvPr/>
        </p:nvSpPr>
        <p:spPr>
          <a:xfrm>
            <a:off x="2362500" y="6487350"/>
            <a:ext cx="45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Slab Black"/>
                <a:ea typeface="Roboto Slab Black"/>
                <a:cs typeface="Roboto Slab Black"/>
                <a:sym typeface="Roboto Slab Black"/>
              </a:rPr>
              <a:t>0</a:t>
            </a:r>
            <a:endParaRPr>
              <a:latin typeface="Roboto Slab Black"/>
              <a:ea typeface="Roboto Slab Black"/>
              <a:cs typeface="Roboto Slab Black"/>
              <a:sym typeface="Roboto Slab Black"/>
            </a:endParaRPr>
          </a:p>
        </p:txBody>
      </p:sp>
      <p:sp>
        <p:nvSpPr>
          <p:cNvPr id="736" name="Google Shape;736;p63"/>
          <p:cNvSpPr txBox="1"/>
          <p:nvPr/>
        </p:nvSpPr>
        <p:spPr>
          <a:xfrm>
            <a:off x="7659650" y="6487350"/>
            <a:ext cx="45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Slab Black"/>
                <a:ea typeface="Roboto Slab Black"/>
                <a:cs typeface="Roboto Slab Black"/>
                <a:sym typeface="Roboto Slab Black"/>
              </a:rPr>
              <a:t>10</a:t>
            </a:r>
            <a:endParaRPr>
              <a:latin typeface="Roboto Slab Black"/>
              <a:ea typeface="Roboto Slab Black"/>
              <a:cs typeface="Roboto Slab Black"/>
              <a:sym typeface="Roboto Slab Black"/>
            </a:endParaRPr>
          </a:p>
        </p:txBody>
      </p:sp>
      <p:sp>
        <p:nvSpPr>
          <p:cNvPr id="737" name="Google Shape;737;p63" descr="The top left box is labeled as quick wins because anything that falls in this space is minimal effort to achieve maximum impact." title="Top-left quadrant: Quick wins"/>
          <p:cNvSpPr txBox="1"/>
          <p:nvPr/>
        </p:nvSpPr>
        <p:spPr>
          <a:xfrm>
            <a:off x="3209150" y="2490050"/>
            <a:ext cx="144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b="1">
                <a:latin typeface="Roboto"/>
                <a:ea typeface="Roboto"/>
                <a:cs typeface="Roboto"/>
                <a:sym typeface="Roboto"/>
              </a:rPr>
              <a:t>“quick wins”</a:t>
            </a:r>
            <a:endParaRPr b="1">
              <a:latin typeface="Roboto"/>
              <a:ea typeface="Roboto"/>
              <a:cs typeface="Roboto"/>
              <a:sym typeface="Roboto"/>
            </a:endParaRPr>
          </a:p>
        </p:txBody>
      </p:sp>
      <p:sp>
        <p:nvSpPr>
          <p:cNvPr id="738" name="Google Shape;738;p63" descr="The top right space of the matrix is labeled major projects because it requires maximal effort to achieve maximal impact." title="Top-right quadrant: Major projects"/>
          <p:cNvSpPr txBox="1"/>
          <p:nvPr/>
        </p:nvSpPr>
        <p:spPr>
          <a:xfrm>
            <a:off x="6042850" y="2490050"/>
            <a:ext cx="170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b="1">
                <a:latin typeface="Roboto"/>
                <a:ea typeface="Roboto"/>
                <a:cs typeface="Roboto"/>
                <a:sym typeface="Roboto"/>
              </a:rPr>
              <a:t>“major projects”</a:t>
            </a:r>
            <a:endParaRPr b="1">
              <a:latin typeface="Roboto"/>
              <a:ea typeface="Roboto"/>
              <a:cs typeface="Roboto"/>
              <a:sym typeface="Roboto"/>
            </a:endParaRPr>
          </a:p>
        </p:txBody>
      </p:sp>
      <p:sp>
        <p:nvSpPr>
          <p:cNvPr id="739" name="Google Shape;739;p63" descr="The bottom-left space of the matrix is labeled as fill-ins because these ideas require very little effort and also only achieve minimal impact." title="Bottom-left quadrant: Fill-ins"/>
          <p:cNvSpPr txBox="1"/>
          <p:nvPr/>
        </p:nvSpPr>
        <p:spPr>
          <a:xfrm>
            <a:off x="3209150" y="4762625"/>
            <a:ext cx="144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b="1">
                <a:latin typeface="Roboto"/>
                <a:ea typeface="Roboto"/>
                <a:cs typeface="Roboto"/>
                <a:sym typeface="Roboto"/>
              </a:rPr>
              <a:t>“fill ins”</a:t>
            </a:r>
            <a:endParaRPr b="1">
              <a:latin typeface="Roboto"/>
              <a:ea typeface="Roboto"/>
              <a:cs typeface="Roboto"/>
              <a:sym typeface="Roboto"/>
            </a:endParaRPr>
          </a:p>
        </p:txBody>
      </p:sp>
      <p:sp>
        <p:nvSpPr>
          <p:cNvPr id="740" name="Google Shape;740;p63" descr="The bottom right space is labeled as avoid pursuing because these ideas will require a lot of effort and only achieve minimal impact." title="Bottom right quadrant: Avoid-pursuing"/>
          <p:cNvSpPr txBox="1"/>
          <p:nvPr/>
        </p:nvSpPr>
        <p:spPr>
          <a:xfrm>
            <a:off x="6042850" y="4762625"/>
            <a:ext cx="170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b="1">
                <a:latin typeface="Roboto"/>
                <a:ea typeface="Roboto"/>
                <a:cs typeface="Roboto"/>
                <a:sym typeface="Roboto"/>
              </a:rPr>
              <a:t>“avoid pursuing”</a:t>
            </a:r>
            <a:endParaRPr b="1">
              <a:latin typeface="Roboto"/>
              <a:ea typeface="Roboto"/>
              <a:cs typeface="Roboto"/>
              <a:sym typeface="Roboto"/>
            </a:endParaRPr>
          </a:p>
        </p:txBody>
      </p:sp>
      <p:cxnSp>
        <p:nvCxnSpPr>
          <p:cNvPr id="741" name="Google Shape;741;p63"/>
          <p:cNvCxnSpPr/>
          <p:nvPr/>
        </p:nvCxnSpPr>
        <p:spPr>
          <a:xfrm>
            <a:off x="2295575" y="1789880"/>
            <a:ext cx="0" cy="5070600"/>
          </a:xfrm>
          <a:prstGeom prst="straightConnector1">
            <a:avLst/>
          </a:prstGeom>
          <a:noFill/>
          <a:ln w="9525" cap="flat" cmpd="sng">
            <a:solidFill>
              <a:schemeClr val="dk2"/>
            </a:solidFill>
            <a:prstDash val="solid"/>
            <a:round/>
            <a:headEnd type="stealth" w="med" len="med"/>
            <a:tailEnd type="none" w="med" len="med"/>
          </a:ln>
        </p:spPr>
      </p:cxnSp>
      <p:cxnSp>
        <p:nvCxnSpPr>
          <p:cNvPr id="742" name="Google Shape;742;p63"/>
          <p:cNvCxnSpPr/>
          <p:nvPr/>
        </p:nvCxnSpPr>
        <p:spPr>
          <a:xfrm>
            <a:off x="2010075" y="6532700"/>
            <a:ext cx="6178200" cy="0"/>
          </a:xfrm>
          <a:prstGeom prst="straightConnector1">
            <a:avLst/>
          </a:prstGeom>
          <a:noFill/>
          <a:ln w="9525" cap="flat" cmpd="sng">
            <a:solidFill>
              <a:schemeClr val="dk2"/>
            </a:solidFill>
            <a:prstDash val="solid"/>
            <a:round/>
            <a:headEnd type="none" w="med" len="med"/>
            <a:tailEnd type="stealth" w="med" len="med"/>
          </a:ln>
        </p:spPr>
      </p:cxnSp>
      <p:sp>
        <p:nvSpPr>
          <p:cNvPr id="743" name="Google Shape;743;p63"/>
          <p:cNvSpPr/>
          <p:nvPr/>
        </p:nvSpPr>
        <p:spPr>
          <a:xfrm>
            <a:off x="2164163" y="1382275"/>
            <a:ext cx="262800" cy="262800"/>
          </a:xfrm>
          <a:prstGeom prst="mathPl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3"/>
          <p:cNvSpPr/>
          <p:nvPr/>
        </p:nvSpPr>
        <p:spPr>
          <a:xfrm>
            <a:off x="8313788" y="6401300"/>
            <a:ext cx="262800" cy="262800"/>
          </a:xfrm>
          <a:prstGeom prst="mathPl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3"/>
          <p:cNvSpPr/>
          <p:nvPr/>
        </p:nvSpPr>
        <p:spPr>
          <a:xfrm>
            <a:off x="2164175" y="6920975"/>
            <a:ext cx="262800" cy="2628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3"/>
          <p:cNvSpPr/>
          <p:nvPr/>
        </p:nvSpPr>
        <p:spPr>
          <a:xfrm>
            <a:off x="1621750" y="6401300"/>
            <a:ext cx="262800" cy="262800"/>
          </a:xfrm>
          <a:prstGeom prst="mathMinus">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7" name="Google Shape;747;p63"/>
          <p:cNvCxnSpPr/>
          <p:nvPr/>
        </p:nvCxnSpPr>
        <p:spPr>
          <a:xfrm>
            <a:off x="2426975" y="3780000"/>
            <a:ext cx="5652900" cy="0"/>
          </a:xfrm>
          <a:prstGeom prst="straightConnector1">
            <a:avLst/>
          </a:prstGeom>
          <a:noFill/>
          <a:ln w="9525" cap="flat" cmpd="sng">
            <a:solidFill>
              <a:schemeClr val="dk2"/>
            </a:solidFill>
            <a:prstDash val="solid"/>
            <a:round/>
            <a:headEnd type="none" w="med" len="med"/>
            <a:tailEnd type="none" w="med" len="med"/>
          </a:ln>
        </p:spPr>
      </p:cxnSp>
      <p:cxnSp>
        <p:nvCxnSpPr>
          <p:cNvPr id="748" name="Google Shape;748;p63"/>
          <p:cNvCxnSpPr/>
          <p:nvPr/>
        </p:nvCxnSpPr>
        <p:spPr>
          <a:xfrm>
            <a:off x="5349589" y="1645075"/>
            <a:ext cx="0" cy="4750800"/>
          </a:xfrm>
          <a:prstGeom prst="straightConnector1">
            <a:avLst/>
          </a:prstGeom>
          <a:noFill/>
          <a:ln w="9525" cap="flat" cmpd="sng">
            <a:solidFill>
              <a:schemeClr val="dk2"/>
            </a:solidFill>
            <a:prstDash val="solid"/>
            <a:round/>
            <a:headEnd type="none" w="med" len="med"/>
            <a:tailEnd type="none" w="med" len="med"/>
          </a:ln>
        </p:spPr>
      </p:cxnSp>
      <p:pic>
        <p:nvPicPr>
          <p:cNvPr id="749" name="Google Shape;749;p63"/>
          <p:cNvPicPr preferRelativeResize="0"/>
          <p:nvPr/>
        </p:nvPicPr>
        <p:blipFill rotWithShape="1">
          <a:blip r:embed="rId3">
            <a:alphaModFix/>
          </a:blip>
          <a:srcRect l="2856" r="2856"/>
          <a:stretch/>
        </p:blipFill>
        <p:spPr>
          <a:xfrm rot="-3916238">
            <a:off x="119105" y="207950"/>
            <a:ext cx="832321" cy="693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698</Words>
  <Application>Microsoft Office PowerPoint</Application>
  <PresentationFormat>Custom</PresentationFormat>
  <Paragraphs>62</Paragraphs>
  <Slides>3</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vt:i4>
      </vt:variant>
    </vt:vector>
  </HeadingPairs>
  <TitlesOfParts>
    <vt:vector size="14" baseType="lpstr">
      <vt:lpstr>Roboto Slab Black</vt:lpstr>
      <vt:lpstr>Roboto</vt:lpstr>
      <vt:lpstr>Arial</vt:lpstr>
      <vt:lpstr>Libre Baskerville</vt:lpstr>
      <vt:lpstr>Inter</vt:lpstr>
      <vt:lpstr>Calibri</vt:lpstr>
      <vt:lpstr>Alfa Slab One</vt:lpstr>
      <vt:lpstr>Roboto Condensed</vt:lpstr>
      <vt:lpstr>Roboto Slab</vt:lpstr>
      <vt:lpstr>Office Theme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8</cp:revision>
  <dcterms:modified xsi:type="dcterms:W3CDTF">2022-10-14T16:26:54Z</dcterms:modified>
</cp:coreProperties>
</file>