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4"/>
  </p:notesMasterIdLst>
  <p:sldIdLst>
    <p:sldId id="260" r:id="rId3"/>
  </p:sldIdLst>
  <p:sldSz cx="10699750" cy="7559675"/>
  <p:notesSz cx="6858000" cy="9144000"/>
  <p:embeddedFontLst>
    <p:embeddedFont>
      <p:font typeface="Libre Baskerville" panose="020B0604020202020204" charset="0"/>
      <p:regular r:id="rId5"/>
      <p:bold r:id="rId6"/>
      <p:italic r:id="rId7"/>
    </p:embeddedFont>
    <p:embeddedFont>
      <p:font typeface="Inter" panose="020B0604020202020204" charset="0"/>
      <p:regular r:id="rId8"/>
      <p:bold r:id="rId9"/>
    </p:embeddedFont>
    <p:embeddedFont>
      <p:font typeface="Calibri" panose="020F0502020204030204" pitchFamily="34" charset="0"/>
      <p:regular r:id="rId10"/>
      <p:bold r:id="rId11"/>
      <p:italic r:id="rId12"/>
      <p:boldItalic r:id="rId13"/>
    </p:embeddedFont>
    <p:embeddedFont>
      <p:font typeface="Alfa Slab One" panose="020B0604020202020204" charset="0"/>
      <p:regular r:id="rId14"/>
    </p:embeddedFont>
    <p:embeddedFont>
      <p:font typeface="Roboto Condensed" panose="020B0604020202020204" charset="0"/>
      <p:regular r:id="rId15"/>
      <p:bold r:id="rId16"/>
      <p:italic r:id="rId17"/>
      <p:boldItalic r:id="rId18"/>
    </p:embeddedFont>
    <p:embeddedFont>
      <p:font typeface="Roboto Slab" panose="020B0604020202020204" charset="0"/>
      <p:regular r:id="rId19"/>
      <p:bold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723" autoAdjust="0"/>
  </p:normalViewPr>
  <p:slideViewPr>
    <p:cSldViewPr snapToGrid="0">
      <p:cViewPr varScale="1">
        <p:scale>
          <a:sx n="70" d="100"/>
          <a:sy n="70" d="100"/>
        </p:scale>
        <p:origin x="7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5f415c3328_0_38: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5f415c332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p:nvPr/>
        </p:nvSpPr>
        <p:spPr>
          <a:xfrm>
            <a:off x="753150" y="5546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a:solidFill>
                  <a:schemeClr val="dk1"/>
                </a:solidFill>
                <a:latin typeface="Roboto"/>
                <a:ea typeface="Roboto"/>
                <a:cs typeface="Roboto"/>
                <a:sym typeface="Roboto"/>
              </a:rPr>
              <a:t>THE SPRINT</a:t>
            </a:r>
            <a:endParaRPr sz="2200" b="1">
              <a:solidFill>
                <a:schemeClr val="dk1"/>
              </a:solidFill>
              <a:latin typeface="Roboto"/>
              <a:ea typeface="Roboto"/>
              <a:cs typeface="Roboto"/>
              <a:sym typeface="Roboto"/>
            </a:endParaRPr>
          </a:p>
        </p:txBody>
      </p:sp>
      <p:sp>
        <p:nvSpPr>
          <p:cNvPr id="143" name="Google Shape;143;p23"/>
          <p:cNvSpPr/>
          <p:nvPr/>
        </p:nvSpPr>
        <p:spPr>
          <a:xfrm>
            <a:off x="244900" y="1191950"/>
            <a:ext cx="5313600" cy="2285100"/>
          </a:xfrm>
          <a:prstGeom prst="rect">
            <a:avLst/>
          </a:prstGeom>
          <a:noFill/>
          <a:ln>
            <a:noFill/>
          </a:ln>
        </p:spPr>
        <p:txBody>
          <a:bodyPr spcFirstLastPara="1" wrap="square" lIns="91425" tIns="91425" rIns="180000"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In diverse WASH teams with ongoing program activities and full work plans, it is important to create space for creativity. This space is an important feature of all three phases of an HCD process and is commonly known as a sprint. </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Sprints can last between a week and a month. Ideally sprints are a protected time and space for pure creativity. While not always feasible, ideally sprints are times when team members clear their schedules of other tasks and responsibilities and dedicate their focus to solving the problem.</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bn" sz="1100" dirty="0">
                <a:solidFill>
                  <a:srgbClr val="181818"/>
                </a:solidFill>
                <a:latin typeface="Roboto"/>
                <a:ea typeface="Roboto"/>
                <a:cs typeface="Roboto"/>
                <a:sym typeface="Roboto"/>
              </a:rPr>
              <a:t>Project managers can support the HCD process, by encouraging team members to step back from typical duties during a sprint to create and iterate </a:t>
            </a:r>
            <a:r>
              <a:rPr lang="bn" sz="1100" dirty="0" smtClean="0">
                <a:solidFill>
                  <a:srgbClr val="181818"/>
                </a:solidFill>
                <a:latin typeface="Roboto"/>
                <a:ea typeface="Roboto"/>
                <a:cs typeface="Roboto"/>
                <a:sym typeface="Roboto"/>
              </a:rPr>
              <a:t>solutions</a:t>
            </a:r>
            <a:r>
              <a:rPr lang="en-US" sz="1100" smtClean="0">
                <a:solidFill>
                  <a:srgbClr val="181818"/>
                </a:solidFill>
                <a:latin typeface="Roboto"/>
                <a:ea typeface="Roboto"/>
                <a:cs typeface="Roboto"/>
                <a:sym typeface="Roboto"/>
              </a:rPr>
              <a:t>.</a:t>
            </a:r>
            <a:endParaRPr sz="1100" dirty="0">
              <a:solidFill>
                <a:srgbClr val="181818"/>
              </a:solidFill>
              <a:latin typeface="Roboto"/>
              <a:ea typeface="Roboto"/>
              <a:cs typeface="Roboto"/>
              <a:sym typeface="Roboto"/>
            </a:endParaRPr>
          </a:p>
        </p:txBody>
      </p:sp>
      <p:sp>
        <p:nvSpPr>
          <p:cNvPr id="144" name="Google Shape;144;p23"/>
          <p:cNvSpPr/>
          <p:nvPr/>
        </p:nvSpPr>
        <p:spPr>
          <a:xfrm>
            <a:off x="244900" y="3584400"/>
            <a:ext cx="5115600" cy="9273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a:solidFill>
                  <a:srgbClr val="0C4E5A"/>
                </a:solidFill>
                <a:latin typeface="Roboto"/>
                <a:ea typeface="Roboto"/>
                <a:cs typeface="Roboto"/>
                <a:sym typeface="Roboto"/>
              </a:rPr>
              <a:t>OBJECTIVE</a:t>
            </a:r>
            <a:endParaRPr sz="1100" b="1">
              <a:solidFill>
                <a:srgbClr val="0C4E5A"/>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rgbClr val="181818"/>
              </a:solidFill>
              <a:latin typeface="Roboto"/>
              <a:ea typeface="Roboto"/>
              <a:cs typeface="Roboto"/>
              <a:sym typeface="Roboto"/>
            </a:endParaRPr>
          </a:p>
          <a:p>
            <a:pPr marL="0" lvl="0" indent="0" algn="l" rtl="0">
              <a:lnSpc>
                <a:spcPct val="115000"/>
              </a:lnSpc>
              <a:spcBef>
                <a:spcPts val="0"/>
              </a:spcBef>
              <a:spcAft>
                <a:spcPts val="0"/>
              </a:spcAft>
              <a:buNone/>
            </a:pPr>
            <a:r>
              <a:rPr lang="bn" sz="1100">
                <a:solidFill>
                  <a:srgbClr val="181818"/>
                </a:solidFill>
              </a:rPr>
              <a:t>A sprint is dedicated time to dive deep into DISCOVER, CREATE or DELIVER. </a:t>
            </a:r>
            <a:endParaRPr sz="1100">
              <a:solidFill>
                <a:srgbClr val="181818"/>
              </a:solidFill>
              <a:latin typeface="Roboto"/>
              <a:ea typeface="Roboto"/>
              <a:cs typeface="Roboto"/>
              <a:sym typeface="Roboto"/>
            </a:endParaRPr>
          </a:p>
        </p:txBody>
      </p:sp>
      <p:sp>
        <p:nvSpPr>
          <p:cNvPr id="145" name="Google Shape;145;p23"/>
          <p:cNvSpPr/>
          <p:nvPr/>
        </p:nvSpPr>
        <p:spPr>
          <a:xfrm>
            <a:off x="244900" y="4707248"/>
            <a:ext cx="5115600" cy="807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WASH-HCD CONNECTION</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bn" sz="1100">
                <a:solidFill>
                  <a:srgbClr val="181818"/>
                </a:solidFill>
                <a:latin typeface="Roboto"/>
                <a:ea typeface="Roboto"/>
                <a:cs typeface="Roboto"/>
                <a:sym typeface="Roboto"/>
              </a:rPr>
              <a:t>WASH projects are like marathons, slow and steady. Yet in HCD, it is often valuable to sprint, setting aside dedicated time and space for deeper focus.</a:t>
            </a:r>
            <a:endParaRPr sz="1100">
              <a:solidFill>
                <a:srgbClr val="181818"/>
              </a:solidFill>
              <a:latin typeface="Roboto"/>
              <a:ea typeface="Roboto"/>
              <a:cs typeface="Roboto"/>
              <a:sym typeface="Roboto"/>
            </a:endParaRPr>
          </a:p>
        </p:txBody>
      </p:sp>
      <p:sp>
        <p:nvSpPr>
          <p:cNvPr id="146" name="Google Shape;146;p23"/>
          <p:cNvSpPr/>
          <p:nvPr/>
        </p:nvSpPr>
        <p:spPr>
          <a:xfrm>
            <a:off x="244900" y="5672987"/>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Approximately 1 - 1.5 hours</a:t>
            </a:r>
            <a:endParaRPr sz="1100">
              <a:solidFill>
                <a:schemeClr val="accent2"/>
              </a:solidFill>
              <a:latin typeface="Roboto"/>
              <a:ea typeface="Roboto"/>
              <a:cs typeface="Roboto"/>
              <a:sym typeface="Roboto"/>
            </a:endParaRPr>
          </a:p>
        </p:txBody>
      </p:sp>
      <p:sp>
        <p:nvSpPr>
          <p:cNvPr id="147" name="Google Shape;147;p23"/>
          <p:cNvSpPr/>
          <p:nvPr/>
        </p:nvSpPr>
        <p:spPr>
          <a:xfrm>
            <a:off x="244900" y="6494700"/>
            <a:ext cx="5115600" cy="807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DEPENDS ON THE SCOPE OF THE SPRINT</a:t>
            </a:r>
            <a:endParaRPr sz="1100">
              <a:solidFill>
                <a:schemeClr val="dk1"/>
              </a:solidFill>
              <a:latin typeface="Roboto"/>
              <a:ea typeface="Roboto"/>
              <a:cs typeface="Roboto"/>
              <a:sym typeface="Roboto"/>
            </a:endParaRPr>
          </a:p>
        </p:txBody>
      </p:sp>
      <p:sp>
        <p:nvSpPr>
          <p:cNvPr id="148" name="Google Shape;148;p23"/>
          <p:cNvSpPr txBox="1"/>
          <p:nvPr/>
        </p:nvSpPr>
        <p:spPr>
          <a:xfrm>
            <a:off x="5696500" y="1077825"/>
            <a:ext cx="4614900" cy="3874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a:solidFill>
                  <a:srgbClr val="0C4E5A"/>
                </a:solidFill>
                <a:latin typeface="Roboto"/>
                <a:ea typeface="Roboto"/>
                <a:cs typeface="Roboto"/>
                <a:sym typeface="Roboto"/>
              </a:rPr>
              <a:t>TYPES OF SPRINTS</a:t>
            </a:r>
            <a:endParaRPr sz="1100" b="1">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0C4E5A"/>
              </a:buClr>
              <a:buSzPts val="1100"/>
              <a:buFont typeface="Inter"/>
              <a:buAutoNum type="arabicPeriod"/>
            </a:pPr>
            <a:r>
              <a:rPr lang="bn" sz="1100" b="1">
                <a:solidFill>
                  <a:srgbClr val="181818"/>
                </a:solidFill>
                <a:latin typeface="Roboto"/>
                <a:ea typeface="Roboto"/>
                <a:cs typeface="Roboto"/>
                <a:sym typeface="Roboto"/>
              </a:rPr>
              <a:t>DISCOVER sprint.</a:t>
            </a:r>
            <a:r>
              <a:rPr lang="bn" sz="1100">
                <a:solidFill>
                  <a:srgbClr val="181818"/>
                </a:solidFill>
                <a:latin typeface="Roboto"/>
                <a:ea typeface="Roboto"/>
                <a:cs typeface="Roboto"/>
                <a:sym typeface="Roboto"/>
              </a:rPr>
              <a:t> During a DISCOVER sprint teams dive deep with communities. Teams often travel together and debrief insights at the end of each field research day. Team members may also build low-resolution prototypes for rapid feedback. This sprint has historically been called a deep dive. </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0C4E5A"/>
              </a:buClr>
              <a:buSzPts val="1100"/>
              <a:buFont typeface="Inter"/>
              <a:buAutoNum type="arabicPeriod"/>
            </a:pPr>
            <a:r>
              <a:rPr lang="bn" sz="1100" b="1">
                <a:solidFill>
                  <a:srgbClr val="181818"/>
                </a:solidFill>
                <a:latin typeface="Roboto"/>
                <a:ea typeface="Roboto"/>
                <a:cs typeface="Roboto"/>
                <a:sym typeface="Roboto"/>
              </a:rPr>
              <a:t>CREATE sprint.</a:t>
            </a:r>
            <a:r>
              <a:rPr lang="bn" sz="1100">
                <a:solidFill>
                  <a:srgbClr val="181818"/>
                </a:solidFill>
                <a:latin typeface="Roboto"/>
                <a:ea typeface="Roboto"/>
                <a:cs typeface="Roboto"/>
                <a:sym typeface="Roboto"/>
              </a:rPr>
              <a:t> During a CREATE sprint teams focus to create a suite of potential solutions. This can include spending time at a manufacturing facility or getting rapid feedback on potential behavior change materials. </a:t>
            </a:r>
            <a:endParaRPr sz="110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0C4E5A"/>
              </a:buClr>
              <a:buSzPts val="1100"/>
              <a:buFont typeface="Inter"/>
              <a:buAutoNum type="arabicPeriod"/>
            </a:pPr>
            <a:r>
              <a:rPr lang="bn" sz="1100" b="1">
                <a:solidFill>
                  <a:srgbClr val="181818"/>
                </a:solidFill>
                <a:latin typeface="Roboto"/>
                <a:ea typeface="Roboto"/>
                <a:cs typeface="Roboto"/>
                <a:sym typeface="Roboto"/>
              </a:rPr>
              <a:t>DELIVER sprint.</a:t>
            </a:r>
            <a:r>
              <a:rPr lang="bn" sz="1100">
                <a:solidFill>
                  <a:srgbClr val="181818"/>
                </a:solidFill>
                <a:latin typeface="Roboto"/>
                <a:ea typeface="Roboto"/>
                <a:cs typeface="Roboto"/>
                <a:sym typeface="Roboto"/>
              </a:rPr>
              <a:t> During a DELIVER sprint teams focus on solving the smaller unforeseen challenges in bringing a solution to scale. This can include focus groups with end users to streamline a design, or even conducting a sprint of training for local service providers. In the DELIVER phase it is important to balance sprints with longer forms of less intense engagement to see how the solution will function when the project phases out.</a:t>
            </a:r>
            <a:endParaRPr sz="1100" b="1">
              <a:solidFill>
                <a:srgbClr val="181818"/>
              </a:solidFill>
              <a:latin typeface="Roboto"/>
              <a:ea typeface="Roboto"/>
              <a:cs typeface="Roboto"/>
              <a:sym typeface="Roboto"/>
            </a:endParaRPr>
          </a:p>
        </p:txBody>
      </p:sp>
      <p:grpSp>
        <p:nvGrpSpPr>
          <p:cNvPr id="149" name="Google Shape;149;p23"/>
          <p:cNvGrpSpPr/>
          <p:nvPr/>
        </p:nvGrpSpPr>
        <p:grpSpPr>
          <a:xfrm>
            <a:off x="244895" y="214634"/>
            <a:ext cx="704506" cy="801236"/>
            <a:chOff x="244895" y="214634"/>
            <a:chExt cx="704506" cy="801236"/>
          </a:xfrm>
        </p:grpSpPr>
        <p:pic>
          <p:nvPicPr>
            <p:cNvPr id="150" name="Google Shape;150;p23"/>
            <p:cNvPicPr preferRelativeResize="0"/>
            <p:nvPr/>
          </p:nvPicPr>
          <p:blipFill>
            <a:blip r:embed="rId3">
              <a:alphaModFix/>
            </a:blip>
            <a:stretch>
              <a:fillRect/>
            </a:stretch>
          </p:blipFill>
          <p:spPr>
            <a:xfrm>
              <a:off x="244895" y="450370"/>
              <a:ext cx="565500" cy="565500"/>
            </a:xfrm>
            <a:prstGeom prst="rect">
              <a:avLst/>
            </a:prstGeom>
            <a:noFill/>
            <a:ln>
              <a:noFill/>
            </a:ln>
          </p:spPr>
        </p:pic>
        <p:pic>
          <p:nvPicPr>
            <p:cNvPr id="151" name="Google Shape;151;p23"/>
            <p:cNvPicPr preferRelativeResize="0"/>
            <p:nvPr/>
          </p:nvPicPr>
          <p:blipFill>
            <a:blip r:embed="rId4">
              <a:alphaModFix/>
            </a:blip>
            <a:stretch>
              <a:fillRect/>
            </a:stretch>
          </p:blipFill>
          <p:spPr>
            <a:xfrm>
              <a:off x="494651" y="214634"/>
              <a:ext cx="454749" cy="454749"/>
            </a:xfrm>
            <a:prstGeom prst="rect">
              <a:avLst/>
            </a:prstGeom>
            <a:noFill/>
            <a:ln>
              <a:noFill/>
            </a:ln>
          </p:spPr>
        </p:pic>
      </p:grpSp>
      <p:pic>
        <p:nvPicPr>
          <p:cNvPr id="152" name="Google Shape;152;p23"/>
          <p:cNvPicPr preferRelativeResize="0"/>
          <p:nvPr/>
        </p:nvPicPr>
        <p:blipFill>
          <a:blip r:embed="rId5">
            <a:alphaModFix/>
          </a:blip>
          <a:stretch>
            <a:fillRect/>
          </a:stretch>
        </p:blipFill>
        <p:spPr>
          <a:xfrm>
            <a:off x="9256983" y="5885324"/>
            <a:ext cx="1052225" cy="1606502"/>
          </a:xfrm>
          <a:prstGeom prst="rect">
            <a:avLst/>
          </a:prstGeom>
          <a:noFill/>
          <a:ln>
            <a:noFill/>
          </a:ln>
        </p:spPr>
      </p:pic>
      <p:pic>
        <p:nvPicPr>
          <p:cNvPr id="153" name="Google Shape;153;p23"/>
          <p:cNvPicPr preferRelativeResize="0"/>
          <p:nvPr/>
        </p:nvPicPr>
        <p:blipFill>
          <a:blip r:embed="rId6">
            <a:alphaModFix/>
          </a:blip>
          <a:stretch>
            <a:fillRect/>
          </a:stretch>
        </p:blipFill>
        <p:spPr>
          <a:xfrm>
            <a:off x="8525117" y="5885324"/>
            <a:ext cx="797207" cy="1606501"/>
          </a:xfrm>
          <a:prstGeom prst="rect">
            <a:avLst/>
          </a:prstGeom>
          <a:noFill/>
          <a:ln>
            <a:noFill/>
          </a:ln>
        </p:spPr>
      </p:pic>
      <p:sp>
        <p:nvSpPr>
          <p:cNvPr id="154" name="Google Shape;154;p23"/>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356</Words>
  <Application>Microsoft Office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vt:i4>
      </vt:variant>
    </vt:vector>
  </HeadingPairs>
  <TitlesOfParts>
    <vt:vector size="11" baseType="lpstr">
      <vt:lpstr>Arial</vt:lpstr>
      <vt:lpstr>Libre Baskerville</vt:lpstr>
      <vt:lpstr>Inter</vt:lpstr>
      <vt:lpstr>Calibri</vt:lpstr>
      <vt:lpstr>Alfa Slab One</vt:lpstr>
      <vt:lpstr>Roboto Condensed</vt:lpstr>
      <vt:lpstr>Roboto Slab</vt:lpstr>
      <vt:lpstr>Roboto</vt:lpstr>
      <vt:lpstr>Office Theme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8</cp:revision>
  <dcterms:modified xsi:type="dcterms:W3CDTF">2022-10-14T16:23:51Z</dcterms:modified>
</cp:coreProperties>
</file>