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7"/>
  </p:notesMasterIdLst>
  <p:sldIdLst>
    <p:sldId id="308" r:id="rId3"/>
    <p:sldId id="309" r:id="rId4"/>
    <p:sldId id="310" r:id="rId5"/>
    <p:sldId id="311" r:id="rId6"/>
  </p:sldIdLst>
  <p:sldSz cx="10699750" cy="7559675"/>
  <p:notesSz cx="6858000" cy="9144000"/>
  <p:embeddedFontLst>
    <p:embeddedFont>
      <p:font typeface="Roboto" panose="020B0604020202020204" charset="0"/>
      <p:regular r:id="rId8"/>
      <p:bold r:id="rId9"/>
      <p:italic r:id="rId10"/>
      <p:boldItalic r:id="rId11"/>
    </p:embeddedFont>
    <p:embeddedFont>
      <p:font typeface="Roboto Slab" panose="020B0604020202020204" charset="0"/>
      <p:regular r:id="rId12"/>
      <p:bold r:id="rId13"/>
    </p:embeddedFont>
    <p:embeddedFont>
      <p:font typeface="Libre Baskerville" panose="020B0604020202020204" charset="0"/>
      <p:regular r:id="rId14"/>
      <p:bold r:id="rId15"/>
      <p:italic r:id="rId16"/>
    </p:embeddedFont>
    <p:embeddedFont>
      <p:font typeface="Calibri" panose="020F0502020204030204" pitchFamily="34" charset="0"/>
      <p:regular r:id="rId17"/>
      <p:bold r:id="rId18"/>
      <p:italic r:id="rId19"/>
      <p:boldItalic r:id="rId20"/>
    </p:embeddedFont>
    <p:embeddedFont>
      <p:font typeface="Alfa Slab One" panose="020B0604020202020204" charset="0"/>
      <p:regular r:id="rId21"/>
    </p:embeddedFont>
    <p:embeddedFont>
      <p:font typeface="Roboto Condensed"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723" autoAdjust="0"/>
  </p:normalViewPr>
  <p:slideViewPr>
    <p:cSldViewPr snapToGrid="0">
      <p:cViewPr varScale="1">
        <p:scale>
          <a:sx n="60" d="100"/>
          <a:sy n="60" d="100"/>
        </p:scale>
        <p:origin x="10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3.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15d1cd251dd_0_81:notes"/>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15d1cd251d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15d1cd251dd_0_96: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15d1cd251dd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15d1cd251dd_0_116: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15d1cd251d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15d1cd251dd_0_129:notes"/>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15d1cd251dd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pic>
        <p:nvPicPr>
          <p:cNvPr id="867" name="Google Shape;867;p71"/>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868" name="Google Shape;868;p71"/>
          <p:cNvPicPr preferRelativeResize="0"/>
          <p:nvPr/>
        </p:nvPicPr>
        <p:blipFill>
          <a:blip r:embed="rId4">
            <a:alphaModFix/>
          </a:blip>
          <a:stretch>
            <a:fillRect/>
          </a:stretch>
        </p:blipFill>
        <p:spPr>
          <a:xfrm>
            <a:off x="494651" y="214634"/>
            <a:ext cx="454749" cy="454749"/>
          </a:xfrm>
          <a:prstGeom prst="rect">
            <a:avLst/>
          </a:prstGeom>
          <a:noFill/>
          <a:ln>
            <a:noFill/>
          </a:ln>
        </p:spPr>
      </p:pic>
      <p:pic>
        <p:nvPicPr>
          <p:cNvPr id="869" name="Google Shape;869;p71"/>
          <p:cNvPicPr preferRelativeResize="0"/>
          <p:nvPr/>
        </p:nvPicPr>
        <p:blipFill>
          <a:blip r:embed="rId5">
            <a:alphaModFix/>
          </a:blip>
          <a:stretch>
            <a:fillRect/>
          </a:stretch>
        </p:blipFill>
        <p:spPr>
          <a:xfrm>
            <a:off x="9256983" y="5885324"/>
            <a:ext cx="1052225" cy="1606502"/>
          </a:xfrm>
          <a:prstGeom prst="rect">
            <a:avLst/>
          </a:prstGeom>
          <a:noFill/>
          <a:ln>
            <a:noFill/>
          </a:ln>
        </p:spPr>
      </p:pic>
      <p:pic>
        <p:nvPicPr>
          <p:cNvPr id="870" name="Google Shape;870;p71"/>
          <p:cNvPicPr preferRelativeResize="0"/>
          <p:nvPr/>
        </p:nvPicPr>
        <p:blipFill>
          <a:blip r:embed="rId6">
            <a:alphaModFix/>
          </a:blip>
          <a:stretch>
            <a:fillRect/>
          </a:stretch>
        </p:blipFill>
        <p:spPr>
          <a:xfrm>
            <a:off x="8525117" y="5885324"/>
            <a:ext cx="797207" cy="1606501"/>
          </a:xfrm>
          <a:prstGeom prst="rect">
            <a:avLst/>
          </a:prstGeom>
          <a:noFill/>
          <a:ln>
            <a:noFill/>
          </a:ln>
        </p:spPr>
      </p:pic>
      <p:sp>
        <p:nvSpPr>
          <p:cNvPr id="871" name="Google Shape;871;p71"/>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872" name="Google Shape;872;p71"/>
          <p:cNvSpPr txBox="1"/>
          <p:nvPr/>
        </p:nvSpPr>
        <p:spPr>
          <a:xfrm>
            <a:off x="753150" y="554625"/>
            <a:ext cx="3636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TESTING A PROTOTYPE</a:t>
            </a:r>
            <a:endParaRPr sz="2200" b="1">
              <a:solidFill>
                <a:schemeClr val="dk1"/>
              </a:solidFill>
              <a:latin typeface="Roboto"/>
              <a:ea typeface="Roboto"/>
              <a:cs typeface="Roboto"/>
              <a:sym typeface="Roboto"/>
            </a:endParaRPr>
          </a:p>
        </p:txBody>
      </p:sp>
      <p:sp>
        <p:nvSpPr>
          <p:cNvPr id="873" name="Google Shape;873;p71"/>
          <p:cNvSpPr/>
          <p:nvPr/>
        </p:nvSpPr>
        <p:spPr>
          <a:xfrm>
            <a:off x="307350" y="1387904"/>
            <a:ext cx="5451600" cy="1606500"/>
          </a:xfrm>
          <a:prstGeom prst="rect">
            <a:avLst/>
          </a:prstGeom>
          <a:noFill/>
          <a:ln>
            <a:noFill/>
          </a:ln>
        </p:spPr>
        <p:txBody>
          <a:bodyPr spcFirstLastPara="1" wrap="square" lIns="91425" tIns="91425" rIns="73797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bn" sz="1100">
                <a:solidFill>
                  <a:srgbClr val="181818"/>
                </a:solidFill>
                <a:latin typeface="Roboto"/>
                <a:ea typeface="Roboto"/>
                <a:cs typeface="Roboto"/>
                <a:sym typeface="Roboto"/>
              </a:rPr>
              <a:t>After you have brainstormed all of the prototypes you need to create to test your ideas and the assumptions you are making, now it is time to create a testing plan to document the goal for each test, who you need to involve, what materials will be needed, etc.</a:t>
            </a: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r>
              <a:rPr lang="bn" sz="1100">
                <a:solidFill>
                  <a:srgbClr val="181818"/>
                </a:solidFill>
                <a:latin typeface="Roboto"/>
                <a:ea typeface="Roboto"/>
                <a:cs typeface="Roboto"/>
                <a:sym typeface="Roboto"/>
              </a:rPr>
              <a:t>Testing is the systematic process in which HCD teams try to understand if their solution ideas and assumptions are going to be successful by gathering feedback on their prototypes from their audience of focus. Creating and executing an effective testing plan is very similar to setting up in-depth interviews or focus group discussions and requires careful planning and coordination.</a:t>
            </a:r>
            <a:endParaRPr sz="1100">
              <a:solidFill>
                <a:srgbClr val="181818"/>
              </a:solidFill>
              <a:latin typeface="Roboto"/>
              <a:ea typeface="Roboto"/>
              <a:cs typeface="Roboto"/>
              <a:sym typeface="Roboto"/>
            </a:endParaRPr>
          </a:p>
        </p:txBody>
      </p:sp>
      <p:sp>
        <p:nvSpPr>
          <p:cNvPr id="874" name="Google Shape;874;p71"/>
          <p:cNvSpPr/>
          <p:nvPr/>
        </p:nvSpPr>
        <p:spPr>
          <a:xfrm>
            <a:off x="307350" y="3342377"/>
            <a:ext cx="5115600" cy="8823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bn" sz="1100" b="1">
                <a:solidFill>
                  <a:srgbClr val="0C4E5A"/>
                </a:solidFill>
                <a:latin typeface="Roboto"/>
                <a:ea typeface="Roboto"/>
                <a:cs typeface="Roboto"/>
                <a:sym typeface="Roboto"/>
              </a:rPr>
              <a:t>OBJECTIVE</a:t>
            </a:r>
            <a:endParaRPr sz="1100" b="1">
              <a:solidFill>
                <a:srgbClr val="0C4E5A"/>
              </a:solidFill>
              <a:latin typeface="Roboto"/>
              <a:ea typeface="Roboto"/>
              <a:cs typeface="Roboto"/>
              <a:sym typeface="Roboto"/>
            </a:endParaRPr>
          </a:p>
          <a:p>
            <a:pPr marL="0" lvl="0" indent="0" algn="l" rtl="0">
              <a:lnSpc>
                <a:spcPct val="115000"/>
              </a:lnSpc>
              <a:spcBef>
                <a:spcPts val="0"/>
              </a:spcBef>
              <a:spcAft>
                <a:spcPts val="0"/>
              </a:spcAft>
              <a:buNone/>
            </a:pPr>
            <a:r>
              <a:rPr lang="bn" sz="1100">
                <a:solidFill>
                  <a:srgbClr val="181818"/>
                </a:solidFill>
                <a:latin typeface="Roboto"/>
                <a:ea typeface="Roboto"/>
                <a:cs typeface="Roboto"/>
                <a:sym typeface="Roboto"/>
              </a:rPr>
              <a:t>Testing your prototypes allows teams to understand which aspects of your solutions are more likely to be successful, and which need to be changed.</a:t>
            </a:r>
            <a:endParaRPr sz="1100">
              <a:solidFill>
                <a:srgbClr val="181818"/>
              </a:solidFill>
              <a:latin typeface="Roboto"/>
              <a:ea typeface="Roboto"/>
              <a:cs typeface="Roboto"/>
              <a:sym typeface="Roboto"/>
            </a:endParaRPr>
          </a:p>
        </p:txBody>
      </p:sp>
      <p:sp>
        <p:nvSpPr>
          <p:cNvPr id="875" name="Google Shape;875;p71"/>
          <p:cNvSpPr/>
          <p:nvPr/>
        </p:nvSpPr>
        <p:spPr>
          <a:xfrm>
            <a:off x="307350" y="4402014"/>
            <a:ext cx="5115600" cy="12711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WASH-HCD CONNECTION</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None/>
            </a:pPr>
            <a:r>
              <a:rPr lang="bn" sz="1100">
                <a:solidFill>
                  <a:srgbClr val="181818"/>
                </a:solidFill>
                <a:latin typeface="Roboto"/>
                <a:ea typeface="Roboto"/>
                <a:cs typeface="Roboto"/>
                <a:sym typeface="Roboto"/>
              </a:rPr>
              <a:t>In order for WASH project teams to understand whether their early solution ideas are going to be successful, it is important to systematically test prototypes with your intended audience according to a set of criteria or metrics.</a:t>
            </a:r>
            <a:endParaRPr sz="1100">
              <a:solidFill>
                <a:srgbClr val="181818"/>
              </a:solidFill>
              <a:latin typeface="Roboto"/>
              <a:ea typeface="Roboto"/>
              <a:cs typeface="Roboto"/>
              <a:sym typeface="Roboto"/>
            </a:endParaRPr>
          </a:p>
        </p:txBody>
      </p:sp>
      <p:sp>
        <p:nvSpPr>
          <p:cNvPr id="876" name="Google Shape;876;p71"/>
          <p:cNvSpPr/>
          <p:nvPr/>
        </p:nvSpPr>
        <p:spPr>
          <a:xfrm>
            <a:off x="307350" y="5831337"/>
            <a:ext cx="5115600" cy="663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TIMING</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bn" sz="1100">
                <a:solidFill>
                  <a:srgbClr val="181818"/>
                </a:solidFill>
                <a:latin typeface="Roboto"/>
                <a:ea typeface="Roboto"/>
                <a:cs typeface="Roboto"/>
                <a:sym typeface="Roboto"/>
              </a:rPr>
              <a:t>2+ days</a:t>
            </a:r>
            <a:endParaRPr sz="1100">
              <a:solidFill>
                <a:schemeClr val="accent2"/>
              </a:solidFill>
              <a:latin typeface="Roboto"/>
              <a:ea typeface="Roboto"/>
              <a:cs typeface="Roboto"/>
              <a:sym typeface="Roboto"/>
            </a:endParaRPr>
          </a:p>
        </p:txBody>
      </p:sp>
      <p:sp>
        <p:nvSpPr>
          <p:cNvPr id="877" name="Google Shape;877;p71"/>
          <p:cNvSpPr/>
          <p:nvPr/>
        </p:nvSpPr>
        <p:spPr>
          <a:xfrm>
            <a:off x="307350" y="6653054"/>
            <a:ext cx="5115600" cy="663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MATERIALS</a:t>
            </a:r>
            <a:endParaRPr sz="1100" b="1">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bn" sz="1100">
                <a:solidFill>
                  <a:schemeClr val="dk2"/>
                </a:solidFill>
                <a:latin typeface="Roboto"/>
                <a:ea typeface="Roboto"/>
                <a:cs typeface="Roboto"/>
                <a:sym typeface="Roboto"/>
              </a:rPr>
              <a:t>TESTING TRACKING TEMPLATE (OPTIONAL)</a:t>
            </a:r>
            <a:endParaRPr sz="1100">
              <a:solidFill>
                <a:schemeClr val="dk2"/>
              </a:solidFill>
              <a:latin typeface="Roboto"/>
              <a:ea typeface="Roboto"/>
              <a:cs typeface="Roboto"/>
              <a:sym typeface="Roboto"/>
            </a:endParaRPr>
          </a:p>
        </p:txBody>
      </p:sp>
      <p:sp>
        <p:nvSpPr>
          <p:cNvPr id="878" name="Google Shape;878;p71"/>
          <p:cNvSpPr txBox="1"/>
          <p:nvPr/>
        </p:nvSpPr>
        <p:spPr>
          <a:xfrm>
            <a:off x="5758950" y="1096925"/>
            <a:ext cx="4614900" cy="4466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bn" sz="1100" b="1">
                <a:solidFill>
                  <a:srgbClr val="0C4E5A"/>
                </a:solidFill>
                <a:latin typeface="Roboto"/>
                <a:ea typeface="Roboto"/>
                <a:cs typeface="Roboto"/>
                <a:sym typeface="Roboto"/>
              </a:rPr>
              <a:t>STEPS</a:t>
            </a:r>
            <a:endParaRPr sz="1100" b="1">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
                <a:srgbClr val="0C4E5A"/>
              </a:buClr>
              <a:buSzPts val="1100"/>
              <a:buFont typeface="Arial"/>
              <a:buAutoNum type="arabicPeriod"/>
            </a:pPr>
            <a:r>
              <a:rPr lang="bn" sz="1100" b="1">
                <a:solidFill>
                  <a:srgbClr val="181818"/>
                </a:solidFill>
                <a:latin typeface="Roboto"/>
                <a:ea typeface="Roboto"/>
                <a:cs typeface="Roboto"/>
                <a:sym typeface="Roboto"/>
              </a:rPr>
              <a:t>Generate all of the assumptions and questions you want to answer about your proposed solution.</a:t>
            </a:r>
            <a:endParaRPr sz="1100" b="1">
              <a:solidFill>
                <a:srgbClr val="181818"/>
              </a:solidFill>
              <a:latin typeface="Roboto"/>
              <a:ea typeface="Roboto"/>
              <a:cs typeface="Roboto"/>
              <a:sym typeface="Roboto"/>
            </a:endParaRPr>
          </a:p>
          <a:p>
            <a:pPr marL="457200" lvl="0" indent="0" algn="l" rtl="0">
              <a:lnSpc>
                <a:spcPct val="115000"/>
              </a:lnSpc>
              <a:spcBef>
                <a:spcPts val="1000"/>
              </a:spcBef>
              <a:spcAft>
                <a:spcPts val="0"/>
              </a:spcAft>
              <a:buNone/>
            </a:pPr>
            <a:r>
              <a:rPr lang="bn" sz="1100">
                <a:solidFill>
                  <a:srgbClr val="181818"/>
                </a:solidFill>
                <a:latin typeface="Roboto"/>
                <a:ea typeface="Roboto"/>
                <a:cs typeface="Roboto"/>
                <a:sym typeface="Roboto"/>
              </a:rPr>
              <a:t>After you have prioritized your solution ideas and developed your prototypes, you are ready to test your prototypes. To guide your preparation, you and your team should write down all of the questions and assumptions you are making with your solution idea that you want to evaluate. For example, if you have created an early prototype of a latrine product that you believe your intended audience will buy, some assumptions that you might want to test include: </a:t>
            </a:r>
            <a:endParaRPr sz="1100">
              <a:solidFill>
                <a:srgbClr val="181818"/>
              </a:solidFill>
              <a:latin typeface="Roboto"/>
              <a:ea typeface="Roboto"/>
              <a:cs typeface="Roboto"/>
              <a:sym typeface="Roboto"/>
            </a:endParaRPr>
          </a:p>
          <a:p>
            <a:pPr marL="914400" lvl="1" indent="-298450" algn="l" rtl="0">
              <a:lnSpc>
                <a:spcPct val="115000"/>
              </a:lnSpc>
              <a:spcBef>
                <a:spcPts val="1000"/>
              </a:spcBef>
              <a:spcAft>
                <a:spcPts val="0"/>
              </a:spcAft>
              <a:buClr>
                <a:schemeClr val="dk1"/>
              </a:buClr>
              <a:buSzPts val="1100"/>
              <a:buFont typeface="Arial"/>
              <a:buChar char="○"/>
            </a:pPr>
            <a:r>
              <a:rPr lang="bn" sz="1100">
                <a:solidFill>
                  <a:srgbClr val="181818"/>
                </a:solidFill>
                <a:latin typeface="Roboto"/>
                <a:ea typeface="Roboto"/>
                <a:cs typeface="Roboto"/>
                <a:sym typeface="Roboto"/>
              </a:rPr>
              <a:t>Customers can afford to buy your latrine.</a:t>
            </a:r>
            <a:endParaRPr sz="110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Arial"/>
              <a:buChar char="○"/>
            </a:pPr>
            <a:r>
              <a:rPr lang="bn" sz="1100">
                <a:solidFill>
                  <a:srgbClr val="181818"/>
                </a:solidFill>
                <a:latin typeface="Roboto"/>
                <a:ea typeface="Roboto"/>
                <a:cs typeface="Roboto"/>
                <a:sym typeface="Roboto"/>
              </a:rPr>
              <a:t>Customers think your latrine is attractive.</a:t>
            </a:r>
            <a:endParaRPr sz="110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Arial"/>
              <a:buChar char="○"/>
            </a:pPr>
            <a:r>
              <a:rPr lang="bn" sz="1100">
                <a:solidFill>
                  <a:srgbClr val="181818"/>
                </a:solidFill>
                <a:latin typeface="Roboto"/>
                <a:ea typeface="Roboto"/>
                <a:cs typeface="Roboto"/>
                <a:sym typeface="Roboto"/>
              </a:rPr>
              <a:t>Customers think your latrine is comfortable to use.</a:t>
            </a:r>
            <a:endParaRPr sz="110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Arial"/>
              <a:buChar char="○"/>
            </a:pPr>
            <a:r>
              <a:rPr lang="bn" sz="1100">
                <a:solidFill>
                  <a:srgbClr val="181818"/>
                </a:solidFill>
                <a:latin typeface="Roboto"/>
                <a:ea typeface="Roboto"/>
                <a:cs typeface="Roboto"/>
                <a:sym typeface="Roboto"/>
              </a:rPr>
              <a:t>Customers will prefer a ceramic pan over concrete because it is easier to clean.</a:t>
            </a: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181818"/>
              </a:solidFill>
              <a:latin typeface="Roboto"/>
              <a:ea typeface="Roboto"/>
              <a:cs typeface="Roboto"/>
              <a:sym typeface="Roboto"/>
            </a:endParaRPr>
          </a:p>
          <a:p>
            <a:pPr marL="457200" lvl="0" indent="0" algn="l" rtl="0">
              <a:lnSpc>
                <a:spcPct val="115000"/>
              </a:lnSpc>
              <a:spcBef>
                <a:spcPts val="0"/>
              </a:spcBef>
              <a:spcAft>
                <a:spcPts val="1000"/>
              </a:spcAft>
              <a:buNone/>
            </a:pPr>
            <a:r>
              <a:rPr lang="bn" sz="1100">
                <a:solidFill>
                  <a:srgbClr val="181818"/>
                </a:solidFill>
                <a:latin typeface="Roboto"/>
                <a:ea typeface="Roboto"/>
                <a:cs typeface="Roboto"/>
                <a:sym typeface="Roboto"/>
              </a:rPr>
              <a:t>These assumptions and questions are very important because they will become your criteria for evaluating the feedback you receive from your intended audience during testing.</a:t>
            </a:r>
            <a:endParaRPr sz="1100">
              <a:solidFill>
                <a:srgbClr val="181818"/>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883" name="Google Shape;883;p72"/>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884" name="Google Shape;884;p72"/>
          <p:cNvPicPr preferRelativeResize="0"/>
          <p:nvPr/>
        </p:nvPicPr>
        <p:blipFill>
          <a:blip r:embed="rId4">
            <a:alphaModFix/>
          </a:blip>
          <a:stretch>
            <a:fillRect/>
          </a:stretch>
        </p:blipFill>
        <p:spPr>
          <a:xfrm>
            <a:off x="494651" y="214634"/>
            <a:ext cx="454749" cy="454749"/>
          </a:xfrm>
          <a:prstGeom prst="rect">
            <a:avLst/>
          </a:prstGeom>
          <a:noFill/>
          <a:ln>
            <a:noFill/>
          </a:ln>
        </p:spPr>
      </p:pic>
      <p:sp>
        <p:nvSpPr>
          <p:cNvPr id="885" name="Google Shape;885;p72"/>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886" name="Google Shape;886;p72"/>
          <p:cNvSpPr txBox="1"/>
          <p:nvPr/>
        </p:nvSpPr>
        <p:spPr>
          <a:xfrm>
            <a:off x="753150" y="554625"/>
            <a:ext cx="3636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TESTING A PROTOTYPE</a:t>
            </a:r>
            <a:endParaRPr sz="2200" b="1">
              <a:solidFill>
                <a:schemeClr val="dk1"/>
              </a:solidFill>
              <a:latin typeface="Roboto"/>
              <a:ea typeface="Roboto"/>
              <a:cs typeface="Roboto"/>
              <a:sym typeface="Roboto"/>
            </a:endParaRPr>
          </a:p>
        </p:txBody>
      </p:sp>
      <p:sp>
        <p:nvSpPr>
          <p:cNvPr id="887" name="Google Shape;887;p72"/>
          <p:cNvSpPr txBox="1"/>
          <p:nvPr/>
        </p:nvSpPr>
        <p:spPr>
          <a:xfrm>
            <a:off x="606400" y="1077825"/>
            <a:ext cx="4614900" cy="6156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bn" sz="1100" b="1" dirty="0">
                <a:solidFill>
                  <a:srgbClr val="0C4E5A"/>
                </a:solidFill>
                <a:latin typeface="Roboto"/>
                <a:ea typeface="Roboto"/>
                <a:cs typeface="Roboto"/>
                <a:sym typeface="Roboto"/>
              </a:rPr>
              <a:t>STEPS</a:t>
            </a:r>
            <a:endParaRPr sz="1100" b="1" dirty="0">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Tx/>
              <a:buSzPts val="1100"/>
              <a:buFont typeface="Arial"/>
              <a:buAutoNum type="arabicPeriod" startAt="2"/>
            </a:pPr>
            <a:r>
              <a:rPr lang="bn" sz="1100" b="1" dirty="0">
                <a:solidFill>
                  <a:srgbClr val="181818"/>
                </a:solidFill>
                <a:latin typeface="Roboto"/>
                <a:ea typeface="Roboto"/>
                <a:cs typeface="Roboto"/>
                <a:sym typeface="Roboto"/>
              </a:rPr>
              <a:t>Prepare for testing. </a:t>
            </a:r>
            <a:r>
              <a:rPr lang="bn" sz="1100" dirty="0">
                <a:solidFill>
                  <a:srgbClr val="181818"/>
                </a:solidFill>
                <a:latin typeface="Roboto"/>
                <a:ea typeface="Roboto"/>
                <a:cs typeface="Roboto"/>
                <a:sym typeface="Roboto"/>
              </a:rPr>
              <a:t>After you have listed all of your assumptions, it is time to prepare for testing. To help your team prepare, be sure to hold a group meeting to discuss and write down responses to the following prompts:</a:t>
            </a:r>
            <a:endParaRPr sz="1100" dirty="0">
              <a:solidFill>
                <a:srgbClr val="181818"/>
              </a:solidFill>
              <a:latin typeface="Roboto"/>
              <a:ea typeface="Roboto"/>
              <a:cs typeface="Roboto"/>
              <a:sym typeface="Roboto"/>
            </a:endParaRPr>
          </a:p>
          <a:p>
            <a:pPr marL="914400" lvl="1" indent="-298450" algn="l" rtl="0">
              <a:lnSpc>
                <a:spcPct val="115000"/>
              </a:lnSpc>
              <a:spcBef>
                <a:spcPts val="1000"/>
              </a:spcBef>
              <a:spcAft>
                <a:spcPts val="0"/>
              </a:spcAft>
              <a:buClr>
                <a:schemeClr val="dk1"/>
              </a:buClr>
              <a:buSzPts val="1100"/>
              <a:buFont typeface="Arial"/>
              <a:buChar char="○"/>
            </a:pPr>
            <a:r>
              <a:rPr lang="bn" sz="1100" dirty="0">
                <a:solidFill>
                  <a:srgbClr val="181818"/>
                </a:solidFill>
                <a:latin typeface="Roboto"/>
                <a:ea typeface="Roboto"/>
                <a:cs typeface="Roboto"/>
                <a:sym typeface="Roboto"/>
              </a:rPr>
              <a:t>Who are all of the stakeholders you want to test your prototypes with?</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Arial"/>
              <a:buChar char="○"/>
            </a:pPr>
            <a:r>
              <a:rPr lang="bn" sz="1100" dirty="0">
                <a:solidFill>
                  <a:srgbClr val="181818"/>
                </a:solidFill>
                <a:latin typeface="Roboto"/>
                <a:ea typeface="Roboto"/>
                <a:cs typeface="Roboto"/>
                <a:sym typeface="Roboto"/>
              </a:rPr>
              <a:t>Who from your team will be involved in conducting the testing? What roles will everyone play?</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chemeClr val="dk1"/>
              </a:buClr>
              <a:buSzPts val="1100"/>
              <a:buFont typeface="Arial"/>
              <a:buAutoNum type="romanLcPeriod"/>
            </a:pPr>
            <a:r>
              <a:rPr lang="bn" sz="1100" dirty="0">
                <a:solidFill>
                  <a:srgbClr val="181818"/>
                </a:solidFill>
                <a:latin typeface="Roboto"/>
                <a:ea typeface="Roboto"/>
                <a:cs typeface="Roboto"/>
                <a:sym typeface="Roboto"/>
              </a:rPr>
              <a:t>Similar to conducting interviews, it is helpful to assign one person to lead the testing and questions, and another to manage the notes and physical prototype materials that you bring.</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Arial"/>
              <a:buChar char="○"/>
            </a:pPr>
            <a:r>
              <a:rPr lang="bn" sz="1100" dirty="0">
                <a:solidFill>
                  <a:srgbClr val="181818"/>
                </a:solidFill>
                <a:latin typeface="Roboto"/>
                <a:ea typeface="Roboto"/>
                <a:cs typeface="Roboto"/>
                <a:sym typeface="Roboto"/>
              </a:rPr>
              <a:t>What physical prototype materials, printed materials, and other objects will you need?</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chemeClr val="dk1"/>
              </a:buClr>
              <a:buSzPts val="1100"/>
              <a:buFont typeface="Arial"/>
              <a:buAutoNum type="romanLcPeriod"/>
            </a:pPr>
            <a:r>
              <a:rPr lang="bn" sz="1100" dirty="0">
                <a:solidFill>
                  <a:srgbClr val="181818"/>
                </a:solidFill>
                <a:latin typeface="Roboto"/>
                <a:ea typeface="Roboto"/>
                <a:cs typeface="Roboto"/>
                <a:sym typeface="Roboto"/>
              </a:rPr>
              <a:t>For example, if your prototype includes several drawings of a latrine, then you will need to have physical printouts of the drawings with you.</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Arial"/>
              <a:buChar char="○"/>
            </a:pPr>
            <a:r>
              <a:rPr lang="bn" sz="1100" dirty="0">
                <a:solidFill>
                  <a:srgbClr val="181818"/>
                </a:solidFill>
                <a:latin typeface="Roboto"/>
                <a:ea typeface="Roboto"/>
                <a:cs typeface="Roboto"/>
                <a:sym typeface="Roboto"/>
              </a:rPr>
              <a:t>Where will you conduct your testing?</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chemeClr val="dk1"/>
              </a:buClr>
              <a:buSzPts val="1100"/>
              <a:buFont typeface="Arial"/>
              <a:buAutoNum type="romanLcPeriod"/>
            </a:pPr>
            <a:r>
              <a:rPr lang="bn" sz="1100" dirty="0">
                <a:solidFill>
                  <a:srgbClr val="181818"/>
                </a:solidFill>
                <a:latin typeface="Roboto"/>
                <a:ea typeface="Roboto"/>
                <a:cs typeface="Roboto"/>
                <a:sym typeface="Roboto"/>
              </a:rPr>
              <a:t>Consider testing your early prototypes with as large of a sample size as your team can manage, and then to conserve time and budget, narrow to a smaller geography and fewer people for your higher-resolution prototypes.</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Arial"/>
              <a:buChar char="○"/>
            </a:pPr>
            <a:r>
              <a:rPr lang="bn" sz="1100" dirty="0">
                <a:solidFill>
                  <a:srgbClr val="181818"/>
                </a:solidFill>
                <a:latin typeface="Roboto"/>
                <a:ea typeface="Roboto"/>
                <a:cs typeface="Roboto"/>
                <a:sym typeface="Roboto"/>
              </a:rPr>
              <a:t>What physical space requirements do you have for testing?</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chemeClr val="dk1"/>
              </a:buClr>
              <a:buSzPts val="1100"/>
              <a:buFont typeface="Arial"/>
              <a:buAutoNum type="romanLcPeriod"/>
            </a:pPr>
            <a:r>
              <a:rPr lang="bn" sz="1100" dirty="0">
                <a:solidFill>
                  <a:srgbClr val="181818"/>
                </a:solidFill>
                <a:latin typeface="Roboto"/>
                <a:ea typeface="Roboto"/>
                <a:cs typeface="Roboto"/>
                <a:sym typeface="Roboto"/>
              </a:rPr>
              <a:t>For example, do you require a flat dry surface to lay out photos for a card sort? Or perhaps you need to be near a water source to demonstrate and test a prototype handwashing station.</a:t>
            </a:r>
            <a:endParaRPr sz="1100" dirty="0">
              <a:solidFill>
                <a:srgbClr val="181818"/>
              </a:solidFill>
              <a:latin typeface="Roboto"/>
              <a:ea typeface="Roboto"/>
              <a:cs typeface="Roboto"/>
              <a:sym typeface="Roboto"/>
            </a:endParaRPr>
          </a:p>
        </p:txBody>
      </p:sp>
      <p:sp>
        <p:nvSpPr>
          <p:cNvPr id="888" name="Google Shape;888;p72"/>
          <p:cNvSpPr txBox="1"/>
          <p:nvPr/>
        </p:nvSpPr>
        <p:spPr>
          <a:xfrm>
            <a:off x="5221300" y="1366225"/>
            <a:ext cx="4614900" cy="58686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Tx/>
              <a:buSzPts val="1100"/>
              <a:buFont typeface="Arial"/>
              <a:buAutoNum type="arabicPeriod" startAt="3"/>
            </a:pPr>
            <a:r>
              <a:rPr lang="bn" sz="1100" b="1" dirty="0">
                <a:solidFill>
                  <a:srgbClr val="181818"/>
                </a:solidFill>
                <a:latin typeface="Roboto"/>
                <a:ea typeface="Roboto"/>
                <a:cs typeface="Roboto"/>
                <a:sym typeface="Roboto"/>
              </a:rPr>
              <a:t>Carry out testing. </a:t>
            </a:r>
            <a:r>
              <a:rPr lang="bn" sz="1100" dirty="0">
                <a:solidFill>
                  <a:srgbClr val="181818"/>
                </a:solidFill>
                <a:latin typeface="Roboto"/>
                <a:ea typeface="Roboto"/>
                <a:cs typeface="Roboto"/>
                <a:sym typeface="Roboto"/>
              </a:rPr>
              <a:t>After you have agreed on your responses for all of the preparation questions, you can begin to schedule your testing interviews with your intended audience.</a:t>
            </a:r>
            <a:endParaRPr sz="1100" dirty="0">
              <a:solidFill>
                <a:srgbClr val="181818"/>
              </a:solidFill>
              <a:latin typeface="Roboto"/>
              <a:ea typeface="Roboto"/>
              <a:cs typeface="Roboto"/>
              <a:sym typeface="Roboto"/>
            </a:endParaRPr>
          </a:p>
          <a:p>
            <a:pPr marL="457200" lvl="0" indent="0" algn="l" rtl="0">
              <a:lnSpc>
                <a:spcPct val="115000"/>
              </a:lnSpc>
              <a:spcBef>
                <a:spcPts val="1000"/>
              </a:spcBef>
              <a:spcAft>
                <a:spcPts val="0"/>
              </a:spcAft>
              <a:buNone/>
            </a:pPr>
            <a:r>
              <a:rPr lang="bn" sz="1100" dirty="0">
                <a:solidFill>
                  <a:srgbClr val="181818"/>
                </a:solidFill>
                <a:latin typeface="Roboto"/>
                <a:ea typeface="Roboto"/>
                <a:cs typeface="Roboto"/>
                <a:sym typeface="Roboto"/>
              </a:rPr>
              <a:t>Similar to the process of doing discovery research, you can conduct testing either using an in-depth interview or using a focus group. Focus groups can be especially helpful for testing prototypes because people often feel more comfortable giving you honest feedback if they are surrounded by peers.</a:t>
            </a:r>
            <a:endParaRPr sz="1100" dirty="0">
              <a:solidFill>
                <a:srgbClr val="181818"/>
              </a:solidFill>
              <a:latin typeface="Roboto"/>
              <a:ea typeface="Roboto"/>
              <a:cs typeface="Roboto"/>
              <a:sym typeface="Roboto"/>
            </a:endParaRPr>
          </a:p>
          <a:p>
            <a:pPr marL="457200" lvl="0" indent="0" algn="l" rtl="0">
              <a:lnSpc>
                <a:spcPct val="115000"/>
              </a:lnSpc>
              <a:spcBef>
                <a:spcPts val="1000"/>
              </a:spcBef>
              <a:spcAft>
                <a:spcPts val="0"/>
              </a:spcAft>
              <a:buNone/>
            </a:pPr>
            <a:r>
              <a:rPr lang="bn" sz="1100" dirty="0">
                <a:solidFill>
                  <a:srgbClr val="181818"/>
                </a:solidFill>
                <a:latin typeface="Roboto"/>
                <a:ea typeface="Roboto"/>
                <a:cs typeface="Roboto"/>
                <a:sym typeface="Roboto"/>
              </a:rPr>
              <a:t>While conducting testing, be sure to take thorough notes, and hold regular debriefs as a team, using either the TOES tool, or storytelling.</a:t>
            </a:r>
            <a:endParaRPr sz="1100" dirty="0">
              <a:solidFill>
                <a:srgbClr val="181818"/>
              </a:solidFill>
              <a:latin typeface="Roboto"/>
              <a:ea typeface="Roboto"/>
              <a:cs typeface="Roboto"/>
              <a:sym typeface="Roboto"/>
            </a:endParaRPr>
          </a:p>
          <a:p>
            <a:pPr marL="457200" lvl="0" indent="-298450" algn="l" rtl="0">
              <a:lnSpc>
                <a:spcPct val="115000"/>
              </a:lnSpc>
              <a:spcBef>
                <a:spcPts val="1000"/>
              </a:spcBef>
              <a:spcAft>
                <a:spcPts val="0"/>
              </a:spcAft>
              <a:buClr>
                <a:srgbClr val="181818"/>
              </a:buClr>
              <a:buSzPts val="1100"/>
              <a:buFont typeface="+mj-lt"/>
              <a:buAutoNum type="arabicPeriod" startAt="4"/>
            </a:pPr>
            <a:r>
              <a:rPr lang="bn" sz="1100" b="1" dirty="0">
                <a:solidFill>
                  <a:srgbClr val="181818"/>
                </a:solidFill>
                <a:latin typeface="Roboto"/>
                <a:ea typeface="Roboto"/>
                <a:cs typeface="Roboto"/>
                <a:sym typeface="Roboto"/>
              </a:rPr>
              <a:t>Evaluate your testing findings. </a:t>
            </a:r>
            <a:r>
              <a:rPr lang="bn" sz="1100" dirty="0">
                <a:solidFill>
                  <a:srgbClr val="181818"/>
                </a:solidFill>
                <a:latin typeface="Roboto"/>
                <a:ea typeface="Roboto"/>
                <a:cs typeface="Roboto"/>
                <a:sym typeface="Roboto"/>
              </a:rPr>
              <a:t>By now, you should hopefully already have some general ideas about how successful your prototypes were based on the feedback from your audience. In order to map out your testing results more systematically, you can do the following:</a:t>
            </a:r>
            <a:endParaRPr sz="1100" dirty="0">
              <a:solidFill>
                <a:srgbClr val="181818"/>
              </a:solidFill>
              <a:latin typeface="Roboto"/>
              <a:ea typeface="Roboto"/>
              <a:cs typeface="Roboto"/>
              <a:sym typeface="Roboto"/>
            </a:endParaRPr>
          </a:p>
          <a:p>
            <a:pPr marL="914400" lvl="1" indent="-298450" algn="l" rtl="0">
              <a:lnSpc>
                <a:spcPct val="115000"/>
              </a:lnSpc>
              <a:spcBef>
                <a:spcPts val="100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On either a large piece of poster paper or using sticky notes on a wall, begin by drawing a large table with four columns:</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AutoNum type="romanLcPeriod"/>
            </a:pPr>
            <a:r>
              <a:rPr lang="bn" sz="1100" dirty="0">
                <a:solidFill>
                  <a:srgbClr val="181818"/>
                </a:solidFill>
                <a:latin typeface="Roboto"/>
                <a:ea typeface="Roboto"/>
                <a:cs typeface="Roboto"/>
                <a:sym typeface="Roboto"/>
              </a:rPr>
              <a:t>Column 1: Assumptions/questions</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AutoNum type="romanLcPeriod"/>
            </a:pPr>
            <a:r>
              <a:rPr lang="bn" sz="1100" dirty="0">
                <a:solidFill>
                  <a:srgbClr val="181818"/>
                </a:solidFill>
                <a:latin typeface="Roboto"/>
                <a:ea typeface="Roboto"/>
                <a:cs typeface="Roboto"/>
                <a:sym typeface="Roboto"/>
              </a:rPr>
              <a:t>Column 2: What did we learn?</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AutoNum type="romanLcPeriod"/>
            </a:pPr>
            <a:r>
              <a:rPr lang="bn" sz="1100" dirty="0">
                <a:solidFill>
                  <a:srgbClr val="181818"/>
                </a:solidFill>
                <a:latin typeface="Roboto"/>
                <a:ea typeface="Roboto"/>
                <a:cs typeface="Roboto"/>
                <a:sym typeface="Roboto"/>
              </a:rPr>
              <a:t>Column 3: What do we still NOT know?</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AutoNum type="romanLcPeriod"/>
            </a:pPr>
            <a:r>
              <a:rPr lang="bn" sz="1100" dirty="0">
                <a:solidFill>
                  <a:srgbClr val="181818"/>
                </a:solidFill>
                <a:latin typeface="Roboto"/>
                <a:ea typeface="Roboto"/>
                <a:cs typeface="Roboto"/>
                <a:sym typeface="Roboto"/>
              </a:rPr>
              <a:t>Column 4: What should we do next?</a:t>
            </a:r>
            <a:endParaRPr sz="1100" dirty="0">
              <a:solidFill>
                <a:srgbClr val="181818"/>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pic>
        <p:nvPicPr>
          <p:cNvPr id="893" name="Google Shape;893;p73"/>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894" name="Google Shape;894;p73"/>
          <p:cNvPicPr preferRelativeResize="0"/>
          <p:nvPr/>
        </p:nvPicPr>
        <p:blipFill>
          <a:blip r:embed="rId4">
            <a:alphaModFix/>
          </a:blip>
          <a:stretch>
            <a:fillRect/>
          </a:stretch>
        </p:blipFill>
        <p:spPr>
          <a:xfrm>
            <a:off x="494651" y="214634"/>
            <a:ext cx="454749" cy="454749"/>
          </a:xfrm>
          <a:prstGeom prst="rect">
            <a:avLst/>
          </a:prstGeom>
          <a:noFill/>
          <a:ln>
            <a:noFill/>
          </a:ln>
        </p:spPr>
      </p:pic>
      <p:pic>
        <p:nvPicPr>
          <p:cNvPr id="895" name="Google Shape;895;p73"/>
          <p:cNvPicPr preferRelativeResize="0"/>
          <p:nvPr/>
        </p:nvPicPr>
        <p:blipFill>
          <a:blip r:embed="rId5">
            <a:alphaModFix/>
          </a:blip>
          <a:stretch>
            <a:fillRect/>
          </a:stretch>
        </p:blipFill>
        <p:spPr>
          <a:xfrm>
            <a:off x="9180783" y="5732924"/>
            <a:ext cx="1052225" cy="1606502"/>
          </a:xfrm>
          <a:prstGeom prst="rect">
            <a:avLst/>
          </a:prstGeom>
          <a:noFill/>
          <a:ln>
            <a:noFill/>
          </a:ln>
        </p:spPr>
      </p:pic>
      <p:pic>
        <p:nvPicPr>
          <p:cNvPr id="896" name="Google Shape;896;p73"/>
          <p:cNvPicPr preferRelativeResize="0"/>
          <p:nvPr/>
        </p:nvPicPr>
        <p:blipFill>
          <a:blip r:embed="rId6">
            <a:alphaModFix/>
          </a:blip>
          <a:stretch>
            <a:fillRect/>
          </a:stretch>
        </p:blipFill>
        <p:spPr>
          <a:xfrm>
            <a:off x="8448917" y="5732924"/>
            <a:ext cx="797207" cy="1606501"/>
          </a:xfrm>
          <a:prstGeom prst="rect">
            <a:avLst/>
          </a:prstGeom>
          <a:noFill/>
          <a:ln>
            <a:noFill/>
          </a:ln>
        </p:spPr>
      </p:pic>
      <p:sp>
        <p:nvSpPr>
          <p:cNvPr id="897" name="Google Shape;897;p73"/>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898" name="Google Shape;898;p73"/>
          <p:cNvSpPr txBox="1"/>
          <p:nvPr/>
        </p:nvSpPr>
        <p:spPr>
          <a:xfrm>
            <a:off x="753150" y="554625"/>
            <a:ext cx="3636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TESTING A PROTOTYPE</a:t>
            </a:r>
            <a:endParaRPr sz="2200" b="1">
              <a:solidFill>
                <a:schemeClr val="dk1"/>
              </a:solidFill>
              <a:latin typeface="Roboto"/>
              <a:ea typeface="Roboto"/>
              <a:cs typeface="Roboto"/>
              <a:sym typeface="Roboto"/>
            </a:endParaRPr>
          </a:p>
        </p:txBody>
      </p:sp>
      <p:sp>
        <p:nvSpPr>
          <p:cNvPr id="899" name="Google Shape;899;p73"/>
          <p:cNvSpPr txBox="1"/>
          <p:nvPr/>
        </p:nvSpPr>
        <p:spPr>
          <a:xfrm>
            <a:off x="567850" y="1077825"/>
            <a:ext cx="5891400" cy="6156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bn" sz="1100" b="1" dirty="0">
                <a:solidFill>
                  <a:srgbClr val="0C4E5A"/>
                </a:solidFill>
                <a:latin typeface="Roboto"/>
                <a:ea typeface="Roboto"/>
                <a:cs typeface="Roboto"/>
                <a:sym typeface="Roboto"/>
              </a:rPr>
              <a:t>STEPS</a:t>
            </a:r>
            <a:endParaRPr sz="1100" b="1" dirty="0">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
                <a:srgbClr val="181818"/>
              </a:buClr>
              <a:buSzPts val="1100"/>
              <a:buFont typeface="+mj-lt"/>
              <a:buAutoNum type="arabicPeriod" startAt="5"/>
            </a:pPr>
            <a:r>
              <a:rPr lang="bn" sz="1100" b="1" dirty="0">
                <a:solidFill>
                  <a:srgbClr val="181818"/>
                </a:solidFill>
                <a:latin typeface="Roboto"/>
                <a:ea typeface="Roboto"/>
                <a:cs typeface="Roboto"/>
                <a:sym typeface="Roboto"/>
              </a:rPr>
              <a:t>Evaluate your testing findings (continued).</a:t>
            </a:r>
            <a:endParaRPr sz="1100" dirty="0">
              <a:solidFill>
                <a:srgbClr val="181818"/>
              </a:solidFill>
              <a:latin typeface="Roboto"/>
              <a:ea typeface="Roboto"/>
              <a:cs typeface="Roboto"/>
              <a:sym typeface="Roboto"/>
            </a:endParaRPr>
          </a:p>
          <a:p>
            <a:pPr marL="914400" lvl="1" indent="-298450" algn="l" rtl="0">
              <a:lnSpc>
                <a:spcPct val="115000"/>
              </a:lnSpc>
              <a:spcBef>
                <a:spcPts val="100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Now write all of the assumptions and questions that you wanted to answer under Column 1.</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As a team, begin with the first assumption or question in Column 1, and write or add sticky notes in Column 2 (“What did we learn?”) according to your notes and debrief discussions during testing. If you did not learn anything new about an assumption or question, then make note of that, and move on to the next one.</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Next, repeat the same process for all of the assumptions and questions in Column 1.</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Move on to Column 3. As a team, write down everything you did not answer about each assumption, and any new questions that came up.</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Last, in Column 4, brainstorm what you want to do in your next round of testing based on what you learned and what questions you still have. A few questions to consider to get you started (these are not exhaustive):</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AutoNum type="romanLcPeriod"/>
            </a:pPr>
            <a:r>
              <a:rPr lang="bn" sz="1100" dirty="0">
                <a:solidFill>
                  <a:srgbClr val="181818"/>
                </a:solidFill>
                <a:latin typeface="Roboto"/>
                <a:ea typeface="Roboto"/>
                <a:cs typeface="Roboto"/>
                <a:sym typeface="Roboto"/>
              </a:rPr>
              <a:t>Did you have any ideas/assumptions/prototypes that completely ‘failed’? If so, is there anything you can do to improve them, or is the best option to drop that idea and focus on others?</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AutoNum type="romanLcPeriod"/>
            </a:pPr>
            <a:r>
              <a:rPr lang="bn" sz="1100" dirty="0">
                <a:solidFill>
                  <a:srgbClr val="181818"/>
                </a:solidFill>
                <a:latin typeface="Roboto"/>
                <a:ea typeface="Roboto"/>
                <a:cs typeface="Roboto"/>
                <a:sym typeface="Roboto"/>
              </a:rPr>
              <a:t>What should you modify/change/improve for each of the ideas and prototypes you created?</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AutoNum type="romanLcPeriod"/>
            </a:pPr>
            <a:r>
              <a:rPr lang="bn" sz="1100" dirty="0">
                <a:solidFill>
                  <a:srgbClr val="181818"/>
                </a:solidFill>
                <a:latin typeface="Roboto"/>
                <a:ea typeface="Roboto"/>
                <a:cs typeface="Roboto"/>
                <a:sym typeface="Roboto"/>
              </a:rPr>
              <a:t>Are there any assumptions or questions that you were unable to answer? If so, what new ideas and prototypes can you create to answer them?</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AutoNum type="romanLcPeriod"/>
            </a:pPr>
            <a:r>
              <a:rPr lang="bn" sz="1100" dirty="0">
                <a:solidFill>
                  <a:srgbClr val="181818"/>
                </a:solidFill>
                <a:latin typeface="Roboto"/>
                <a:ea typeface="Roboto"/>
                <a:cs typeface="Roboto"/>
                <a:sym typeface="Roboto"/>
              </a:rPr>
              <a:t>Which ideas and prototypes could you combine into a more sophisticated solution during the next round of testing?</a:t>
            </a:r>
            <a:endParaRPr sz="1100" dirty="0">
              <a:solidFill>
                <a:srgbClr val="181818"/>
              </a:solidFill>
              <a:latin typeface="Roboto"/>
              <a:ea typeface="Roboto"/>
              <a:cs typeface="Roboto"/>
              <a:sym typeface="Roboto"/>
            </a:endParaRPr>
          </a:p>
          <a:p>
            <a:pPr marL="457200" lvl="0" indent="0" algn="l" rtl="0">
              <a:lnSpc>
                <a:spcPct val="115000"/>
              </a:lnSpc>
              <a:spcBef>
                <a:spcPts val="0"/>
              </a:spcBef>
              <a:spcAft>
                <a:spcPts val="1000"/>
              </a:spcAft>
              <a:buNone/>
            </a:pPr>
            <a:r>
              <a:rPr lang="bn" sz="1100" dirty="0">
                <a:solidFill>
                  <a:srgbClr val="181818"/>
                </a:solidFill>
                <a:latin typeface="Roboto"/>
                <a:ea typeface="Roboto"/>
                <a:cs typeface="Roboto"/>
                <a:sym typeface="Roboto"/>
              </a:rPr>
              <a:t>When you are done evaluating your prototype testing results, you can return to creating your next round of prototypes to test, or, if you are confident that your solution is ready, you can create a pilot project plan.</a:t>
            </a:r>
            <a:endParaRPr sz="1100" dirty="0">
              <a:solidFill>
                <a:srgbClr val="181818"/>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74"/>
          <p:cNvSpPr/>
          <p:nvPr/>
        </p:nvSpPr>
        <p:spPr>
          <a:xfrm>
            <a:off x="408175" y="1195675"/>
            <a:ext cx="9882900" cy="12771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5" name="Google Shape;905;p74"/>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906" name="Google Shape;906;p74"/>
          <p:cNvPicPr preferRelativeResize="0"/>
          <p:nvPr/>
        </p:nvPicPr>
        <p:blipFill>
          <a:blip r:embed="rId4">
            <a:alphaModFix/>
          </a:blip>
          <a:stretch>
            <a:fillRect/>
          </a:stretch>
        </p:blipFill>
        <p:spPr>
          <a:xfrm>
            <a:off x="494651" y="214634"/>
            <a:ext cx="454749" cy="454749"/>
          </a:xfrm>
          <a:prstGeom prst="rect">
            <a:avLst/>
          </a:prstGeom>
          <a:noFill/>
          <a:ln>
            <a:noFill/>
          </a:ln>
        </p:spPr>
      </p:pic>
      <p:sp>
        <p:nvSpPr>
          <p:cNvPr id="907" name="Google Shape;907;p74"/>
          <p:cNvSpPr/>
          <p:nvPr/>
        </p:nvSpPr>
        <p:spPr>
          <a:xfrm>
            <a:off x="408175" y="2702075"/>
            <a:ext cx="2336400" cy="45630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4"/>
          <p:cNvSpPr/>
          <p:nvPr/>
        </p:nvSpPr>
        <p:spPr>
          <a:xfrm>
            <a:off x="2923667" y="2704297"/>
            <a:ext cx="2336400" cy="45630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4"/>
          <p:cNvSpPr/>
          <p:nvPr/>
        </p:nvSpPr>
        <p:spPr>
          <a:xfrm>
            <a:off x="5439159" y="2704297"/>
            <a:ext cx="2336400" cy="45630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4"/>
          <p:cNvSpPr/>
          <p:nvPr/>
        </p:nvSpPr>
        <p:spPr>
          <a:xfrm>
            <a:off x="7954650" y="2702075"/>
            <a:ext cx="2336400" cy="45630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4"/>
          <p:cNvSpPr/>
          <p:nvPr/>
        </p:nvSpPr>
        <p:spPr>
          <a:xfrm>
            <a:off x="2627400" y="4631225"/>
            <a:ext cx="630300" cy="7047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4"/>
          <p:cNvSpPr/>
          <p:nvPr/>
        </p:nvSpPr>
        <p:spPr>
          <a:xfrm>
            <a:off x="5142900" y="4631225"/>
            <a:ext cx="630300" cy="7047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4"/>
          <p:cNvSpPr/>
          <p:nvPr/>
        </p:nvSpPr>
        <p:spPr>
          <a:xfrm>
            <a:off x="7658400" y="4633450"/>
            <a:ext cx="630300" cy="7047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4"/>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915" name="Google Shape;915;p74"/>
          <p:cNvSpPr txBox="1"/>
          <p:nvPr/>
        </p:nvSpPr>
        <p:spPr>
          <a:xfrm>
            <a:off x="753150" y="554625"/>
            <a:ext cx="5208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TESTING A PROTOTYPE - TEMPLATE</a:t>
            </a:r>
            <a:endParaRPr sz="2200" b="1">
              <a:solidFill>
                <a:schemeClr val="dk1"/>
              </a:solidFill>
              <a:latin typeface="Roboto"/>
              <a:ea typeface="Roboto"/>
              <a:cs typeface="Roboto"/>
              <a:sym typeface="Roboto"/>
            </a:endParaRPr>
          </a:p>
        </p:txBody>
      </p:sp>
      <p:sp>
        <p:nvSpPr>
          <p:cNvPr id="916" name="Google Shape;916;p74"/>
          <p:cNvSpPr txBox="1"/>
          <p:nvPr/>
        </p:nvSpPr>
        <p:spPr>
          <a:xfrm>
            <a:off x="607800" y="1443337"/>
            <a:ext cx="9483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sz="2100" b="1">
                <a:latin typeface="Roboto"/>
                <a:ea typeface="Roboto"/>
                <a:cs typeface="Roboto"/>
                <a:sym typeface="Roboto"/>
              </a:rPr>
              <a:t>Proposed Solution: </a:t>
            </a:r>
            <a:r>
              <a:rPr lang="bn" sz="2100" i="1">
                <a:latin typeface="Roboto"/>
                <a:ea typeface="Roboto"/>
                <a:cs typeface="Roboto"/>
                <a:sym typeface="Roboto"/>
              </a:rPr>
              <a:t>[State the idea or solution you were testing with your prototype] </a:t>
            </a:r>
            <a:endParaRPr sz="2100" i="1">
              <a:latin typeface="Roboto"/>
              <a:ea typeface="Roboto"/>
              <a:cs typeface="Roboto"/>
              <a:sym typeface="Roboto"/>
            </a:endParaRPr>
          </a:p>
        </p:txBody>
      </p:sp>
      <p:sp>
        <p:nvSpPr>
          <p:cNvPr id="917" name="Google Shape;917;p74"/>
          <p:cNvSpPr txBox="1"/>
          <p:nvPr/>
        </p:nvSpPr>
        <p:spPr>
          <a:xfrm>
            <a:off x="742205" y="2879911"/>
            <a:ext cx="16686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b="1">
                <a:latin typeface="Roboto"/>
                <a:ea typeface="Roboto"/>
                <a:cs typeface="Roboto"/>
                <a:sym typeface="Roboto"/>
              </a:rPr>
              <a:t>Column 1: </a:t>
            </a:r>
            <a:r>
              <a:rPr lang="bn">
                <a:latin typeface="Roboto"/>
                <a:ea typeface="Roboto"/>
                <a:cs typeface="Roboto"/>
                <a:sym typeface="Roboto"/>
              </a:rPr>
              <a:t>Assumptions, questions, and hypotheses being tested</a:t>
            </a:r>
            <a:endParaRPr>
              <a:latin typeface="Roboto"/>
              <a:ea typeface="Roboto"/>
              <a:cs typeface="Roboto"/>
              <a:sym typeface="Roboto"/>
            </a:endParaRPr>
          </a:p>
        </p:txBody>
      </p:sp>
      <p:sp>
        <p:nvSpPr>
          <p:cNvPr id="918" name="Google Shape;918;p74"/>
          <p:cNvSpPr txBox="1"/>
          <p:nvPr/>
        </p:nvSpPr>
        <p:spPr>
          <a:xfrm>
            <a:off x="3257697" y="2882071"/>
            <a:ext cx="16686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b="1">
                <a:latin typeface="Roboto"/>
                <a:ea typeface="Roboto"/>
                <a:cs typeface="Roboto"/>
                <a:sym typeface="Roboto"/>
              </a:rPr>
              <a:t>Column 2:</a:t>
            </a:r>
            <a:endParaRPr b="1">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bn">
                <a:latin typeface="Roboto"/>
                <a:ea typeface="Roboto"/>
                <a:cs typeface="Roboto"/>
                <a:sym typeface="Roboto"/>
              </a:rPr>
              <a:t>What did we learn?</a:t>
            </a:r>
            <a:endParaRPr>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p:txBody>
      </p:sp>
      <p:sp>
        <p:nvSpPr>
          <p:cNvPr id="919" name="Google Shape;919;p74"/>
          <p:cNvSpPr txBox="1"/>
          <p:nvPr/>
        </p:nvSpPr>
        <p:spPr>
          <a:xfrm>
            <a:off x="5773189" y="2882071"/>
            <a:ext cx="1668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b="1">
                <a:latin typeface="Roboto"/>
                <a:ea typeface="Roboto"/>
                <a:cs typeface="Roboto"/>
                <a:sym typeface="Roboto"/>
              </a:rPr>
              <a:t>Column 3:</a:t>
            </a:r>
            <a:endParaRPr>
              <a:latin typeface="Roboto"/>
              <a:ea typeface="Roboto"/>
              <a:cs typeface="Roboto"/>
              <a:sym typeface="Roboto"/>
            </a:endParaRPr>
          </a:p>
          <a:p>
            <a:pPr marL="0" lvl="0" indent="0" algn="ctr" rtl="0">
              <a:spcBef>
                <a:spcPts val="0"/>
              </a:spcBef>
              <a:spcAft>
                <a:spcPts val="0"/>
              </a:spcAft>
              <a:buNone/>
            </a:pPr>
            <a:r>
              <a:rPr lang="bn">
                <a:latin typeface="Roboto"/>
                <a:ea typeface="Roboto"/>
                <a:cs typeface="Roboto"/>
                <a:sym typeface="Roboto"/>
              </a:rPr>
              <a:t>What do we still NOT know?</a:t>
            </a:r>
            <a:endParaRPr>
              <a:latin typeface="Roboto"/>
              <a:ea typeface="Roboto"/>
              <a:cs typeface="Roboto"/>
              <a:sym typeface="Roboto"/>
            </a:endParaRPr>
          </a:p>
        </p:txBody>
      </p:sp>
      <p:sp>
        <p:nvSpPr>
          <p:cNvPr id="920" name="Google Shape;920;p74"/>
          <p:cNvSpPr txBox="1"/>
          <p:nvPr/>
        </p:nvSpPr>
        <p:spPr>
          <a:xfrm>
            <a:off x="8288682" y="2879911"/>
            <a:ext cx="1668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n" b="1">
                <a:latin typeface="Roboto"/>
                <a:ea typeface="Roboto"/>
                <a:cs typeface="Roboto"/>
                <a:sym typeface="Roboto"/>
              </a:rPr>
              <a:t>Column 4:</a:t>
            </a:r>
            <a:endParaRPr b="1">
              <a:latin typeface="Roboto"/>
              <a:ea typeface="Roboto"/>
              <a:cs typeface="Roboto"/>
              <a:sym typeface="Roboto"/>
            </a:endParaRPr>
          </a:p>
          <a:p>
            <a:pPr marL="0" lvl="0" indent="0" algn="ctr" rtl="0">
              <a:spcBef>
                <a:spcPts val="0"/>
              </a:spcBef>
              <a:spcAft>
                <a:spcPts val="0"/>
              </a:spcAft>
              <a:buNone/>
            </a:pPr>
            <a:r>
              <a:rPr lang="bn">
                <a:latin typeface="Roboto"/>
                <a:ea typeface="Roboto"/>
                <a:cs typeface="Roboto"/>
                <a:sym typeface="Roboto"/>
              </a:rPr>
              <a:t>What should we do next?</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1224</Words>
  <Application>Microsoft Office PowerPoint</Application>
  <PresentationFormat>Custom</PresentationFormat>
  <Paragraphs>68</Paragraphs>
  <Slides>4</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vt:i4>
      </vt:variant>
    </vt:vector>
  </HeadingPairs>
  <TitlesOfParts>
    <vt:vector size="13" baseType="lpstr">
      <vt:lpstr>Roboto</vt:lpstr>
      <vt:lpstr>Roboto Slab</vt:lpstr>
      <vt:lpstr>Arial</vt:lpstr>
      <vt:lpstr>Libre Baskerville</vt:lpstr>
      <vt:lpstr>Calibri</vt:lpstr>
      <vt:lpstr>Alfa Slab One</vt:lpstr>
      <vt:lpstr>Roboto Condensed</vt:lpstr>
      <vt:lpstr>Office Theme</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8</cp:revision>
  <dcterms:modified xsi:type="dcterms:W3CDTF">2022-10-14T16:57:46Z</dcterms:modified>
</cp:coreProperties>
</file>